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6"/>
  </p:notesMasterIdLst>
  <p:handoutMasterIdLst>
    <p:handoutMasterId r:id="rId17"/>
  </p:handoutMasterIdLst>
  <p:sldIdLst>
    <p:sldId id="287" r:id="rId2"/>
    <p:sldId id="284" r:id="rId3"/>
    <p:sldId id="302" r:id="rId4"/>
    <p:sldId id="306" r:id="rId5"/>
    <p:sldId id="308" r:id="rId6"/>
    <p:sldId id="322" r:id="rId7"/>
    <p:sldId id="323" r:id="rId8"/>
    <p:sldId id="321" r:id="rId9"/>
    <p:sldId id="290" r:id="rId10"/>
    <p:sldId id="293" r:id="rId11"/>
    <p:sldId id="288" r:id="rId12"/>
    <p:sldId id="319" r:id="rId13"/>
    <p:sldId id="320" r:id="rId14"/>
    <p:sldId id="305" r:id="rId15"/>
  </p:sldIdLst>
  <p:sldSz cx="9144000" cy="6858000" type="screen4x3"/>
  <p:notesSz cx="6858000" cy="9686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1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1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1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1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06"/>
    <a:srgbClr val="E9F5EA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3011" autoAdjust="0"/>
  </p:normalViewPr>
  <p:slideViewPr>
    <p:cSldViewPr snapToGrid="0">
      <p:cViewPr>
        <p:scale>
          <a:sx n="100" d="100"/>
          <a:sy n="100" d="100"/>
        </p:scale>
        <p:origin x="-2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2136" y="-102"/>
      </p:cViewPr>
      <p:guideLst>
        <p:guide orient="horz" pos="3051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586646-B50F-4E05-A0E7-4D4D3AB41F0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6310A729-CE47-4981-9809-FD8A17810352}">
      <dgm:prSet phldrT="[텍스트]"/>
      <dgm:spPr/>
      <dgm:t>
        <a:bodyPr/>
        <a:lstStyle/>
        <a:p>
          <a:pPr latinLnBrk="1"/>
          <a:r>
            <a:rPr lang="en-US" altLang="ko-KR" dirty="0" smtClean="0">
              <a:latin typeface="맑은 고딕" pitchFamily="50" charset="-127"/>
              <a:ea typeface="맑은 고딕" pitchFamily="50" charset="-127"/>
            </a:rPr>
            <a:t>070 BMS </a:t>
          </a:r>
          <a:r>
            <a:rPr lang="ko-KR" altLang="en-US" dirty="0" smtClean="0">
              <a:latin typeface="맑은 고딕" pitchFamily="50" charset="-127"/>
              <a:ea typeface="맑은 고딕" pitchFamily="50" charset="-127"/>
            </a:rPr>
            <a:t>번호를 홍보해야 하나요</a:t>
          </a:r>
          <a:r>
            <a:rPr lang="en-US" altLang="ko-KR" dirty="0" smtClean="0">
              <a:latin typeface="맑은 고딕" pitchFamily="50" charset="-127"/>
              <a:ea typeface="맑은 고딕" pitchFamily="50" charset="-127"/>
            </a:rPr>
            <a:t>?</a:t>
          </a:r>
        </a:p>
      </dgm:t>
    </dgm:pt>
    <dgm:pt modelId="{AFE1C666-46E3-4EF3-B403-ACA4E9DE3210}" type="parTrans" cxnId="{9546F925-CFB0-4B18-9E74-48EF5F832E63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1FC23FC1-8883-4C74-862E-0A16288CB9FA}" type="sibTrans" cxnId="{9546F925-CFB0-4B18-9E74-48EF5F832E63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BD367D7D-385F-45EB-A00C-E5152ECA0F50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맑은 고딕" pitchFamily="50" charset="-127"/>
              <a:ea typeface="맑은 고딕" pitchFamily="50" charset="-127"/>
            </a:rPr>
            <a:t>예</a:t>
          </a:r>
          <a:r>
            <a:rPr lang="en-US" altLang="ko-KR" dirty="0" smtClean="0"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dirty="0" smtClean="0">
              <a:latin typeface="맑은 고딕" pitchFamily="50" charset="-127"/>
              <a:ea typeface="맑은 고딕" pitchFamily="50" charset="-127"/>
            </a:rPr>
            <a:t>맞습니다</a:t>
          </a:r>
          <a:r>
            <a:rPr lang="en-US" altLang="ko-KR" dirty="0" smtClean="0">
              <a:latin typeface="맑은 고딕" pitchFamily="50" charset="-127"/>
              <a:ea typeface="맑은 고딕" pitchFamily="50" charset="-127"/>
            </a:rPr>
            <a:t>. </a:t>
          </a:r>
          <a:r>
            <a:rPr lang="ko-KR" altLang="en-US" dirty="0" smtClean="0">
              <a:latin typeface="맑은 고딕" pitchFamily="50" charset="-127"/>
              <a:ea typeface="맑은 고딕" pitchFamily="50" charset="-127"/>
            </a:rPr>
            <a:t>새로운 홍보물을 제작해도 되고 기존 광고매체나 홍보물인 </a:t>
          </a:r>
          <a:r>
            <a:rPr lang="ko-KR" altLang="en-US" dirty="0" err="1" smtClean="0">
              <a:latin typeface="맑은 고딕" pitchFamily="50" charset="-127"/>
              <a:ea typeface="맑은 고딕" pitchFamily="50" charset="-127"/>
            </a:rPr>
            <a:t>전단지</a:t>
          </a:r>
          <a:r>
            <a:rPr lang="en-US" altLang="ko-KR" dirty="0" smtClean="0"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dirty="0" smtClean="0">
              <a:latin typeface="맑은 고딕" pitchFamily="50" charset="-127"/>
              <a:ea typeface="맑은 고딕" pitchFamily="50" charset="-127"/>
            </a:rPr>
            <a:t>현수막</a:t>
          </a:r>
          <a:r>
            <a:rPr lang="en-US" altLang="ko-KR" dirty="0" smtClean="0"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dirty="0" smtClean="0">
              <a:latin typeface="맑은 고딕" pitchFamily="50" charset="-127"/>
              <a:ea typeface="맑은 고딕" pitchFamily="50" charset="-127"/>
            </a:rPr>
            <a:t>명함 등에 </a:t>
          </a:r>
          <a:r>
            <a:rPr lang="en-US" altLang="ko-KR" dirty="0" smtClean="0">
              <a:latin typeface="맑은 고딕" pitchFamily="50" charset="-127"/>
              <a:ea typeface="맑은 고딕" pitchFamily="50" charset="-127"/>
            </a:rPr>
            <a:t>070 BMS </a:t>
          </a:r>
          <a:r>
            <a:rPr lang="ko-KR" altLang="en-US" dirty="0" smtClean="0">
              <a:latin typeface="맑은 고딕" pitchFamily="50" charset="-127"/>
              <a:ea typeface="맑은 고딕" pitchFamily="50" charset="-127"/>
            </a:rPr>
            <a:t>번호를 추가 하시면 됩니다</a:t>
          </a:r>
          <a:r>
            <a:rPr lang="en-US" altLang="ko-KR" dirty="0" smtClean="0">
              <a:latin typeface="맑은 고딕" pitchFamily="50" charset="-127"/>
              <a:ea typeface="맑은 고딕" pitchFamily="50" charset="-127"/>
            </a:rPr>
            <a:t>. </a:t>
          </a:r>
          <a:endParaRPr lang="ko-KR" altLang="en-US" dirty="0">
            <a:latin typeface="맑은 고딕" pitchFamily="50" charset="-127"/>
            <a:ea typeface="맑은 고딕" pitchFamily="50" charset="-127"/>
          </a:endParaRPr>
        </a:p>
      </dgm:t>
    </dgm:pt>
    <dgm:pt modelId="{1C152387-27EC-40D2-9B8D-D4554D6C7930}" type="parTrans" cxnId="{17D38CA7-C0B0-45EF-9234-9C77BE232872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53989666-E98C-4683-A787-E3392EDBBC53}" type="sibTrans" cxnId="{17D38CA7-C0B0-45EF-9234-9C77BE232872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B2A91FB3-04B7-4A22-A6CB-A5E74705A302}">
      <dgm:prSet phldrT="[텍스트]"/>
      <dgm:spPr/>
      <dgm:t>
        <a:bodyPr/>
        <a:lstStyle/>
        <a:p>
          <a:pPr latinLnBrk="1"/>
          <a:r>
            <a:rPr lang="ko-KR" altLang="en-US" dirty="0" err="1" smtClean="0">
              <a:latin typeface="맑은 고딕" pitchFamily="50" charset="-127"/>
              <a:ea typeface="맑은 고딕" pitchFamily="50" charset="-127"/>
            </a:rPr>
            <a:t>전화걸기</a:t>
          </a:r>
          <a:r>
            <a:rPr lang="en-US" altLang="ko-KR" dirty="0" smtClean="0">
              <a:latin typeface="맑은 고딕" pitchFamily="50" charset="-127"/>
              <a:ea typeface="맑은 고딕" pitchFamily="50" charset="-127"/>
            </a:rPr>
            <a:t>? </a:t>
          </a:r>
          <a:r>
            <a:rPr lang="ko-KR" altLang="en-US" dirty="0" smtClean="0">
              <a:latin typeface="맑은 고딕" pitchFamily="50" charset="-127"/>
              <a:ea typeface="맑은 고딕" pitchFamily="50" charset="-127"/>
            </a:rPr>
            <a:t>접속</a:t>
          </a:r>
          <a:r>
            <a:rPr lang="en-US" altLang="ko-KR" dirty="0" smtClean="0">
              <a:latin typeface="맑은 고딕" pitchFamily="50" charset="-127"/>
              <a:ea typeface="맑은 고딕" pitchFamily="50" charset="-127"/>
            </a:rPr>
            <a:t>? </a:t>
          </a:r>
          <a:r>
            <a:rPr lang="ko-KR" altLang="en-US" dirty="0" smtClean="0">
              <a:latin typeface="맑은 고딕" pitchFamily="50" charset="-127"/>
              <a:ea typeface="맑은 고딕" pitchFamily="50" charset="-127"/>
            </a:rPr>
            <a:t>호출</a:t>
          </a:r>
          <a:r>
            <a:rPr lang="en-US" altLang="ko-KR" dirty="0" smtClean="0">
              <a:latin typeface="맑은 고딕" pitchFamily="50" charset="-127"/>
              <a:ea typeface="맑은 고딕" pitchFamily="50" charset="-127"/>
            </a:rPr>
            <a:t>? </a:t>
          </a:r>
          <a:endParaRPr lang="ko-KR" altLang="en-US" dirty="0">
            <a:latin typeface="맑은 고딕" pitchFamily="50" charset="-127"/>
            <a:ea typeface="맑은 고딕" pitchFamily="50" charset="-127"/>
          </a:endParaRPr>
        </a:p>
      </dgm:t>
    </dgm:pt>
    <dgm:pt modelId="{19F2D383-E78C-48F8-8762-5623A731188D}" type="parTrans" cxnId="{624756A8-98A7-4A27-A0EC-E2D7419FB209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77CADE33-8E01-42FF-9A90-E68D14A710AE}" type="sibTrans" cxnId="{624756A8-98A7-4A27-A0EC-E2D7419FB209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7079CA22-8ED9-446C-A873-B7EDF00D9238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맑은 고딕" pitchFamily="50" charset="-127"/>
              <a:ea typeface="맑은 고딕" pitchFamily="50" charset="-127"/>
            </a:rPr>
            <a:t>와우비즈와 </a:t>
          </a:r>
          <a:r>
            <a:rPr lang="en-US" altLang="ko-KR" dirty="0" smtClean="0">
              <a:latin typeface="맑은 고딕" pitchFamily="50" charset="-127"/>
              <a:ea typeface="맑은 고딕" pitchFamily="50" charset="-127"/>
            </a:rPr>
            <a:t>BMS </a:t>
          </a:r>
          <a:r>
            <a:rPr lang="ko-KR" altLang="en-US" dirty="0" smtClean="0">
              <a:latin typeface="맑은 고딕" pitchFamily="50" charset="-127"/>
              <a:ea typeface="맑은 고딕" pitchFamily="50" charset="-127"/>
            </a:rPr>
            <a:t>가맹점 모두가 호출이란 용어로 일관되게 사용하고 있습니다</a:t>
          </a:r>
          <a:r>
            <a:rPr lang="en-US" altLang="ko-KR" dirty="0" smtClean="0">
              <a:latin typeface="맑은 고딕" pitchFamily="50" charset="-127"/>
              <a:ea typeface="맑은 고딕" pitchFamily="50" charset="-127"/>
            </a:rPr>
            <a:t>.</a:t>
          </a:r>
          <a:endParaRPr lang="ko-KR" altLang="en-US" dirty="0">
            <a:latin typeface="맑은 고딕" pitchFamily="50" charset="-127"/>
            <a:ea typeface="맑은 고딕" pitchFamily="50" charset="-127"/>
          </a:endParaRPr>
        </a:p>
      </dgm:t>
    </dgm:pt>
    <dgm:pt modelId="{D0B4F844-EEF8-4215-BFAE-D5D3AF56B399}" type="parTrans" cxnId="{60CACB1C-EA9C-4708-B589-CECB613F4E2B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B94986E8-4B4F-4ABE-A9BD-5854888C54CF}" type="sibTrans" cxnId="{60CACB1C-EA9C-4708-B589-CECB613F4E2B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9C111D63-ECEF-45B0-ACCB-4F279FC81A01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맑은 고딕" pitchFamily="50" charset="-127"/>
              <a:ea typeface="맑은 고딕" pitchFamily="50" charset="-127"/>
            </a:rPr>
            <a:t>매장에 이미 찾은 고객이 바로 참여하는 것을 방지할 수 있나요</a:t>
          </a:r>
          <a:r>
            <a:rPr lang="en-US" altLang="ko-KR" dirty="0" smtClean="0">
              <a:latin typeface="맑은 고딕" pitchFamily="50" charset="-127"/>
              <a:ea typeface="맑은 고딕" pitchFamily="50" charset="-127"/>
            </a:rPr>
            <a:t>?</a:t>
          </a:r>
          <a:endParaRPr lang="ko-KR" altLang="en-US" dirty="0">
            <a:latin typeface="맑은 고딕" pitchFamily="50" charset="-127"/>
            <a:ea typeface="맑은 고딕" pitchFamily="50" charset="-127"/>
          </a:endParaRPr>
        </a:p>
      </dgm:t>
    </dgm:pt>
    <dgm:pt modelId="{64CD3F7F-C740-4DE0-90F0-22E02F3C8EED}" type="parTrans" cxnId="{B5C0CA45-308C-4FC2-B544-F49C799DEE51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BD393450-310F-4D95-8162-465BE77FDD6A}" type="sibTrans" cxnId="{B5C0CA45-308C-4FC2-B544-F49C799DEE51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2E96CEAB-E4BF-47D1-B8D6-85530DF3C700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맑은 고딕" pitchFamily="50" charset="-127"/>
              <a:ea typeface="맑은 고딕" pitchFamily="50" charset="-127"/>
            </a:rPr>
            <a:t>예</a:t>
          </a:r>
          <a:r>
            <a:rPr lang="en-US" altLang="ko-KR" dirty="0" smtClean="0">
              <a:latin typeface="맑은 고딕" pitchFamily="50" charset="-127"/>
              <a:ea typeface="맑은 고딕" pitchFamily="50" charset="-127"/>
            </a:rPr>
            <a:t>, BMS </a:t>
          </a:r>
          <a:r>
            <a:rPr lang="ko-KR" altLang="en-US" dirty="0" smtClean="0">
              <a:latin typeface="맑은 고딕" pitchFamily="50" charset="-127"/>
              <a:ea typeface="맑은 고딕" pitchFamily="50" charset="-127"/>
            </a:rPr>
            <a:t>설정에서 유효기간을 </a:t>
          </a:r>
          <a:r>
            <a:rPr lang="ko-KR" altLang="en-US" dirty="0" err="1" smtClean="0">
              <a:latin typeface="맑은 고딕" pitchFamily="50" charset="-127"/>
              <a:ea typeface="맑은 고딕" pitchFamily="50" charset="-127"/>
            </a:rPr>
            <a:t>참여후</a:t>
          </a:r>
          <a:r>
            <a:rPr lang="ko-KR" altLang="en-US" dirty="0" smtClean="0">
              <a:latin typeface="맑은 고딕" pitchFamily="50" charset="-127"/>
              <a:ea typeface="맑은 고딕" pitchFamily="50" charset="-127"/>
            </a:rPr>
            <a:t> 일정시간 이후로 적용할 수 있습니다</a:t>
          </a:r>
          <a:r>
            <a:rPr lang="en-US" altLang="ko-KR" dirty="0" smtClean="0">
              <a:latin typeface="맑은 고딕" pitchFamily="50" charset="-127"/>
              <a:ea typeface="맑은 고딕" pitchFamily="50" charset="-127"/>
            </a:rPr>
            <a:t>.</a:t>
          </a:r>
          <a:endParaRPr lang="ko-KR" altLang="en-US" dirty="0">
            <a:latin typeface="맑은 고딕" pitchFamily="50" charset="-127"/>
            <a:ea typeface="맑은 고딕" pitchFamily="50" charset="-127"/>
          </a:endParaRPr>
        </a:p>
      </dgm:t>
    </dgm:pt>
    <dgm:pt modelId="{751A82F9-E76B-4A04-AEEC-A65C5F0F2A78}" type="parTrans" cxnId="{371205E8-E013-4F57-9E66-DA326EBBD7D3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3B9D8BA8-358B-4FF5-9887-1FE7C2973C39}" type="sibTrans" cxnId="{371205E8-E013-4F57-9E66-DA326EBBD7D3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22FA00C3-8BC8-426B-AE7C-373D71E84FBD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맑은 고딕" pitchFamily="50" charset="-127"/>
              <a:ea typeface="맑은 고딕" pitchFamily="50" charset="-127"/>
            </a:rPr>
            <a:t>매장 내에서 포스트로 홍보하더라도 방문 고객에게 유효기간을 다음날이나 일정시간 후로 지정하면 재방문을 유도할 수 있습니다</a:t>
          </a:r>
          <a:r>
            <a:rPr lang="en-US" altLang="ko-KR" dirty="0" smtClean="0">
              <a:latin typeface="맑은 고딕" pitchFamily="50" charset="-127"/>
              <a:ea typeface="맑은 고딕" pitchFamily="50" charset="-127"/>
            </a:rPr>
            <a:t>.</a:t>
          </a:r>
          <a:endParaRPr lang="ko-KR" altLang="en-US" dirty="0">
            <a:latin typeface="맑은 고딕" pitchFamily="50" charset="-127"/>
            <a:ea typeface="맑은 고딕" pitchFamily="50" charset="-127"/>
          </a:endParaRPr>
        </a:p>
      </dgm:t>
    </dgm:pt>
    <dgm:pt modelId="{D20C275B-580C-4AA6-93B3-41A26D5EB2C9}" type="parTrans" cxnId="{DB5FCF2E-D74F-4ABD-B512-699E5F78E81D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6139A61D-F678-4770-B727-00C620E7FD04}" type="sibTrans" cxnId="{DB5FCF2E-D74F-4ABD-B512-699E5F78E81D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94873A0B-C3DC-403E-AB80-BE4AA7A51D32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맑은 고딕" pitchFamily="50" charset="-127"/>
              <a:ea typeface="맑은 고딕" pitchFamily="50" charset="-127"/>
            </a:rPr>
            <a:t>예</a:t>
          </a:r>
          <a:r>
            <a:rPr lang="en-US" altLang="ko-KR" dirty="0" smtClean="0"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dirty="0" smtClean="0">
              <a:latin typeface="맑은 고딕" pitchFamily="50" charset="-127"/>
              <a:ea typeface="맑은 고딕" pitchFamily="50" charset="-127"/>
            </a:rPr>
            <a:t>일반적으로는 그렇습니다</a:t>
          </a:r>
          <a:r>
            <a:rPr lang="en-US" altLang="ko-KR" dirty="0" smtClean="0">
              <a:latin typeface="맑은 고딕" pitchFamily="50" charset="-127"/>
              <a:ea typeface="맑은 고딕" pitchFamily="50" charset="-127"/>
            </a:rPr>
            <a:t>. </a:t>
          </a:r>
          <a:r>
            <a:rPr lang="ko-KR" altLang="en-US" dirty="0" err="1" smtClean="0">
              <a:latin typeface="맑은 고딕" pitchFamily="50" charset="-127"/>
              <a:ea typeface="맑은 고딕" pitchFamily="50" charset="-127"/>
            </a:rPr>
            <a:t>입소문</a:t>
          </a:r>
          <a:r>
            <a:rPr lang="ko-KR" altLang="en-US" dirty="0" smtClean="0">
              <a:latin typeface="맑은 고딕" pitchFamily="50" charset="-127"/>
              <a:ea typeface="맑은 고딕" pitchFamily="50" charset="-127"/>
            </a:rPr>
            <a:t> 효과를 기대할 수 있습니다</a:t>
          </a:r>
          <a:r>
            <a:rPr lang="en-US" altLang="ko-KR" dirty="0" smtClean="0">
              <a:latin typeface="맑은 고딕" pitchFamily="50" charset="-127"/>
              <a:ea typeface="맑은 고딕" pitchFamily="50" charset="-127"/>
            </a:rPr>
            <a:t>. </a:t>
          </a:r>
          <a:endParaRPr lang="ko-KR" altLang="en-US" dirty="0">
            <a:latin typeface="맑은 고딕" pitchFamily="50" charset="-127"/>
            <a:ea typeface="맑은 고딕" pitchFamily="50" charset="-127"/>
          </a:endParaRPr>
        </a:p>
      </dgm:t>
    </dgm:pt>
    <dgm:pt modelId="{1AD05120-1EF7-4D1A-8EED-7C67D5C4C3EF}" type="parTrans" cxnId="{A742339A-0384-4E32-A6E2-2FF8572BE03D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74318F3B-4B38-4A06-AC61-45294E570E14}" type="sibTrans" cxnId="{A742339A-0384-4E32-A6E2-2FF8572BE03D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C05F9D55-6F1D-4096-A61E-D0B284D5C443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맑은 고딕" pitchFamily="50" charset="-127"/>
              <a:ea typeface="맑은 고딕" pitchFamily="50" charset="-127"/>
            </a:rPr>
            <a:t>전달이 불가능하게 하려면 </a:t>
          </a:r>
          <a:r>
            <a:rPr lang="en-US" altLang="ko-KR" dirty="0" smtClean="0">
              <a:latin typeface="맑은 고딕" pitchFamily="50" charset="-127"/>
              <a:ea typeface="맑은 고딕" pitchFamily="50" charset="-127"/>
            </a:rPr>
            <a:t>SMS URL</a:t>
          </a:r>
          <a:r>
            <a:rPr lang="ko-KR" altLang="en-US" dirty="0" smtClean="0">
              <a:latin typeface="맑은 고딕" pitchFamily="50" charset="-127"/>
              <a:ea typeface="맑은 고딕" pitchFamily="50" charset="-127"/>
            </a:rPr>
            <a:t>로 복사방지를 하거나 웹에서 수신자 확인을 통해 구별할 수 있습니다</a:t>
          </a:r>
          <a:r>
            <a:rPr lang="en-US" altLang="ko-KR" dirty="0" smtClean="0">
              <a:latin typeface="맑은 고딕" pitchFamily="50" charset="-127"/>
              <a:ea typeface="맑은 고딕" pitchFamily="50" charset="-127"/>
            </a:rPr>
            <a:t>.</a:t>
          </a:r>
          <a:endParaRPr lang="ko-KR" altLang="en-US" dirty="0">
            <a:latin typeface="맑은 고딕" pitchFamily="50" charset="-127"/>
            <a:ea typeface="맑은 고딕" pitchFamily="50" charset="-127"/>
          </a:endParaRPr>
        </a:p>
      </dgm:t>
    </dgm:pt>
    <dgm:pt modelId="{2DC056BD-BC97-4D79-8455-81C41B3381A2}" type="parTrans" cxnId="{1BAA9D06-9707-43C8-9E8D-B3CC16517F00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AEFA33C6-CFD3-44F9-A244-52D3AFFFA878}" type="sibTrans" cxnId="{1BAA9D06-9707-43C8-9E8D-B3CC16517F00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2BBCF65C-CB77-441F-843F-25C08AEBAF4B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맑은 고딕" pitchFamily="50" charset="-127"/>
              <a:ea typeface="맑은 고딕" pitchFamily="50" charset="-127"/>
            </a:rPr>
            <a:t>접속은 </a:t>
          </a:r>
          <a:r>
            <a:rPr lang="ko-KR" altLang="en-US" dirty="0" err="1" smtClean="0">
              <a:latin typeface="맑은 고딕" pitchFamily="50" charset="-127"/>
              <a:ea typeface="맑은 고딕" pitchFamily="50" charset="-127"/>
            </a:rPr>
            <a:t>모바일</a:t>
          </a:r>
          <a:r>
            <a:rPr lang="ko-KR" altLang="en-US" dirty="0" smtClean="0">
              <a:latin typeface="맑은 고딕" pitchFamily="50" charset="-127"/>
              <a:ea typeface="맑은 고딕" pitchFamily="50" charset="-127"/>
            </a:rPr>
            <a:t> 접속이라는 오해를 하게 하여 비용문제에 대한 두려움으로 접속을 꺼리게 됩니다</a:t>
          </a:r>
          <a:r>
            <a:rPr lang="en-US" altLang="ko-KR" dirty="0" smtClean="0">
              <a:latin typeface="맑은 고딕" pitchFamily="50" charset="-127"/>
              <a:ea typeface="맑은 고딕" pitchFamily="50" charset="-127"/>
            </a:rPr>
            <a:t>.</a:t>
          </a:r>
          <a:endParaRPr lang="ko-KR" altLang="en-US" dirty="0">
            <a:latin typeface="맑은 고딕" pitchFamily="50" charset="-127"/>
            <a:ea typeface="맑은 고딕" pitchFamily="50" charset="-127"/>
          </a:endParaRPr>
        </a:p>
      </dgm:t>
    </dgm:pt>
    <dgm:pt modelId="{04C687A8-0AC4-4356-B4B5-DB70079E72A1}" type="parTrans" cxnId="{0EEBED2F-8318-401C-B2D5-8101C928780E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13835573-E7F8-47AC-9888-61F982583B39}" type="sibTrans" cxnId="{0EEBED2F-8318-401C-B2D5-8101C928780E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81269273-ADE6-45F3-92D0-FE1EADE6AF60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맑은 고딕" pitchFamily="50" charset="-127"/>
              <a:ea typeface="맑은 고딕" pitchFamily="50" charset="-127"/>
            </a:rPr>
            <a:t>문자메시지를 다른 사람에게 전달할 수 있나요</a:t>
          </a:r>
          <a:r>
            <a:rPr lang="en-US" altLang="ko-KR" dirty="0" smtClean="0">
              <a:latin typeface="맑은 고딕" pitchFamily="50" charset="-127"/>
              <a:ea typeface="맑은 고딕" pitchFamily="50" charset="-127"/>
            </a:rPr>
            <a:t>?</a:t>
          </a:r>
          <a:endParaRPr lang="ko-KR" altLang="en-US" dirty="0">
            <a:latin typeface="맑은 고딕" pitchFamily="50" charset="-127"/>
            <a:ea typeface="맑은 고딕" pitchFamily="50" charset="-127"/>
          </a:endParaRPr>
        </a:p>
      </dgm:t>
    </dgm:pt>
    <dgm:pt modelId="{966E7408-238B-44CE-A628-F0E3137ED9E5}" type="parTrans" cxnId="{1B4561D7-69E7-44AB-9F17-1772AF4501F8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A6FA484D-7BFF-4ADA-83E4-CAD7DF93C9D1}" type="sibTrans" cxnId="{1B4561D7-69E7-44AB-9F17-1772AF4501F8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B42B6380-6A46-4780-90CE-2FDFB7D120DC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맑은 고딕" pitchFamily="50" charset="-127"/>
              <a:ea typeface="맑은 고딕" pitchFamily="50" charset="-127"/>
            </a:rPr>
            <a:t>온라인 카페</a:t>
          </a:r>
          <a:r>
            <a:rPr lang="en-US" altLang="ko-KR" dirty="0" smtClean="0"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dirty="0" smtClean="0">
              <a:latin typeface="맑은 고딕" pitchFamily="50" charset="-127"/>
              <a:ea typeface="맑은 고딕" pitchFamily="50" charset="-127"/>
            </a:rPr>
            <a:t>대학 게시판</a:t>
          </a:r>
          <a:r>
            <a:rPr lang="en-US" altLang="ko-KR" dirty="0" smtClean="0"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dirty="0" err="1" smtClean="0">
              <a:latin typeface="맑은 고딕" pitchFamily="50" charset="-127"/>
              <a:ea typeface="맑은 고딕" pitchFamily="50" charset="-127"/>
            </a:rPr>
            <a:t>블로그</a:t>
          </a:r>
          <a:r>
            <a:rPr lang="ko-KR" altLang="en-US" dirty="0" smtClean="0">
              <a:latin typeface="맑은 고딕" pitchFamily="50" charset="-127"/>
              <a:ea typeface="맑은 고딕" pitchFamily="50" charset="-127"/>
            </a:rPr>
            <a:t> 등에 홍보하시면 비용부담 없이 많은 참여를 유도할 수 있습니다</a:t>
          </a:r>
          <a:r>
            <a:rPr lang="en-US" altLang="ko-KR" dirty="0" smtClean="0">
              <a:latin typeface="맑은 고딕" pitchFamily="50" charset="-127"/>
              <a:ea typeface="맑은 고딕" pitchFamily="50" charset="-127"/>
            </a:rPr>
            <a:t>. </a:t>
          </a:r>
          <a:endParaRPr lang="ko-KR" altLang="en-US" dirty="0">
            <a:latin typeface="맑은 고딕" pitchFamily="50" charset="-127"/>
            <a:ea typeface="맑은 고딕" pitchFamily="50" charset="-127"/>
          </a:endParaRPr>
        </a:p>
      </dgm:t>
    </dgm:pt>
    <dgm:pt modelId="{8EC1B9A1-2388-42EA-9A42-3DA71715650F}" type="parTrans" cxnId="{60C2CB39-00A9-4445-AABA-185E7C787FC7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C3D49FFB-1677-4036-9700-E6F318132AE0}" type="sibTrans" cxnId="{60C2CB39-00A9-4445-AABA-185E7C787FC7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7BD7301C-1EE4-4ECE-92FF-DF1879F6B38B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맑은 고딕" pitchFamily="50" charset="-127"/>
              <a:ea typeface="맑은 고딕" pitchFamily="50" charset="-127"/>
            </a:rPr>
            <a:t>이벤트는 어떻게 적용하는 것이 좋을까요</a:t>
          </a:r>
          <a:r>
            <a:rPr lang="en-US" altLang="ko-KR" dirty="0" smtClean="0">
              <a:latin typeface="맑은 고딕" pitchFamily="50" charset="-127"/>
              <a:ea typeface="맑은 고딕" pitchFamily="50" charset="-127"/>
            </a:rPr>
            <a:t>?</a:t>
          </a:r>
          <a:endParaRPr lang="ko-KR" altLang="en-US" dirty="0">
            <a:latin typeface="맑은 고딕" pitchFamily="50" charset="-127"/>
            <a:ea typeface="맑은 고딕" pitchFamily="50" charset="-127"/>
          </a:endParaRPr>
        </a:p>
      </dgm:t>
    </dgm:pt>
    <dgm:pt modelId="{AD9D0D19-5889-45EA-B7D7-5ABC6AFC07E4}" type="parTrans" cxnId="{721C963E-EE8F-464E-8CB5-E09B7BAA65C0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F0EE048E-15A7-4C04-B520-E9F093B49E03}" type="sibTrans" cxnId="{721C963E-EE8F-464E-8CB5-E09B7BAA65C0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B596347F-E25F-41AA-B04B-D16E4D567E08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맑은 고딕" pitchFamily="50" charset="-127"/>
              <a:ea typeface="맑은 고딕" pitchFamily="50" charset="-127"/>
            </a:rPr>
            <a:t>때로는 심플하게 한가지의 정보를 제공하는 것이 고객이 고민 없이 참여하기 쉽습니다</a:t>
          </a:r>
          <a:r>
            <a:rPr lang="en-US" altLang="ko-KR" dirty="0" smtClean="0">
              <a:latin typeface="맑은 고딕" pitchFamily="50" charset="-127"/>
              <a:ea typeface="맑은 고딕" pitchFamily="50" charset="-127"/>
            </a:rPr>
            <a:t>.</a:t>
          </a:r>
          <a:r>
            <a:rPr lang="ko-KR" altLang="en-US" dirty="0" smtClean="0">
              <a:latin typeface="맑은 고딕" pitchFamily="50" charset="-127"/>
              <a:ea typeface="맑은 고딕" pitchFamily="50" charset="-127"/>
            </a:rPr>
            <a:t> </a:t>
          </a:r>
          <a:endParaRPr lang="ko-KR" altLang="en-US" dirty="0">
            <a:latin typeface="맑은 고딕" pitchFamily="50" charset="-127"/>
            <a:ea typeface="맑은 고딕" pitchFamily="50" charset="-127"/>
          </a:endParaRPr>
        </a:p>
      </dgm:t>
    </dgm:pt>
    <dgm:pt modelId="{EFDD389E-A625-44DC-90DF-0308373FD310}" type="parTrans" cxnId="{716B612D-016B-41F5-B47F-22122D79B666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1DCD153F-0342-4DAD-AFD9-0D38670A2B41}" type="sibTrans" cxnId="{716B612D-016B-41F5-B47F-22122D79B666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A30D927B-3565-4963-980E-F650773B5F75}">
      <dgm:prSet phldrT="[텍스트]"/>
      <dgm:spPr/>
      <dgm:t>
        <a:bodyPr/>
        <a:lstStyle/>
        <a:p>
          <a:pPr latinLnBrk="1"/>
          <a:r>
            <a:rPr lang="en-US" altLang="ko-KR" dirty="0" smtClean="0">
              <a:latin typeface="맑은 고딕" pitchFamily="50" charset="-127"/>
              <a:ea typeface="맑은 고딕" pitchFamily="50" charset="-127"/>
            </a:rPr>
            <a:t>1</a:t>
          </a:r>
          <a:r>
            <a:rPr lang="ko-KR" altLang="en-US" dirty="0" smtClean="0">
              <a:latin typeface="맑은 고딕" pitchFamily="50" charset="-127"/>
              <a:ea typeface="맑은 고딕" pitchFamily="50" charset="-127"/>
            </a:rPr>
            <a:t>등 상품을 고객 </a:t>
          </a:r>
          <a:r>
            <a:rPr lang="ko-KR" altLang="en-US" dirty="0" err="1" smtClean="0">
              <a:latin typeface="맑은 고딕" pitchFamily="50" charset="-127"/>
              <a:ea typeface="맑은 고딕" pitchFamily="50" charset="-127"/>
            </a:rPr>
            <a:t>타깃군이</a:t>
          </a:r>
          <a:r>
            <a:rPr lang="ko-KR" altLang="en-US" dirty="0" smtClean="0">
              <a:latin typeface="맑은 고딕" pitchFamily="50" charset="-127"/>
              <a:ea typeface="맑은 고딕" pitchFamily="50" charset="-127"/>
            </a:rPr>
            <a:t> 관심 </a:t>
          </a:r>
          <a:r>
            <a:rPr lang="ko-KR" altLang="en-US" dirty="0" err="1" smtClean="0">
              <a:latin typeface="맑은 고딕" pitchFamily="50" charset="-127"/>
              <a:ea typeface="맑은 고딕" pitchFamily="50" charset="-127"/>
            </a:rPr>
            <a:t>가질만</a:t>
          </a:r>
          <a:r>
            <a:rPr lang="ko-KR" altLang="en-US" dirty="0" smtClean="0">
              <a:latin typeface="맑은 고딕" pitchFamily="50" charset="-127"/>
              <a:ea typeface="맑은 고딕" pitchFamily="50" charset="-127"/>
            </a:rPr>
            <a:t> 한 것으로 제공하여 참여율을 높이세요</a:t>
          </a:r>
          <a:r>
            <a:rPr lang="en-US" altLang="ko-KR" dirty="0" smtClean="0">
              <a:latin typeface="맑은 고딕" pitchFamily="50" charset="-127"/>
              <a:ea typeface="맑은 고딕" pitchFamily="50" charset="-127"/>
            </a:rPr>
            <a:t>. </a:t>
          </a:r>
          <a:r>
            <a:rPr lang="ko-KR" altLang="en-US" dirty="0" smtClean="0">
              <a:latin typeface="맑은 고딕" pitchFamily="50" charset="-127"/>
              <a:ea typeface="맑은 고딕" pitchFamily="50" charset="-127"/>
            </a:rPr>
            <a:t>고객이 </a:t>
          </a:r>
          <a:r>
            <a:rPr lang="ko-KR" altLang="en-US" dirty="0" err="1" smtClean="0">
              <a:latin typeface="맑은 고딕" pitchFamily="50" charset="-127"/>
              <a:ea typeface="맑은 고딕" pitchFamily="50" charset="-127"/>
            </a:rPr>
            <a:t>입소문도</a:t>
          </a:r>
          <a:r>
            <a:rPr lang="ko-KR" altLang="en-US" dirty="0" smtClean="0">
              <a:latin typeface="맑은 고딕" pitchFamily="50" charset="-127"/>
              <a:ea typeface="맑은 고딕" pitchFamily="50" charset="-127"/>
            </a:rPr>
            <a:t> 낼 것입니다</a:t>
          </a:r>
          <a:r>
            <a:rPr lang="en-US" altLang="ko-KR" dirty="0" smtClean="0">
              <a:latin typeface="맑은 고딕" pitchFamily="50" charset="-127"/>
              <a:ea typeface="맑은 고딕" pitchFamily="50" charset="-127"/>
            </a:rPr>
            <a:t>. </a:t>
          </a:r>
          <a:endParaRPr lang="ko-KR" altLang="en-US" dirty="0">
            <a:latin typeface="맑은 고딕" pitchFamily="50" charset="-127"/>
            <a:ea typeface="맑은 고딕" pitchFamily="50" charset="-127"/>
          </a:endParaRPr>
        </a:p>
      </dgm:t>
    </dgm:pt>
    <dgm:pt modelId="{E234DCCE-E947-4E36-87CD-C1035E9F0F8C}" type="parTrans" cxnId="{4C662AD2-C2D7-41AF-B9E8-30C72D3EB042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BE78EFC1-516A-407A-8CAA-D0F5D17B048D}" type="sibTrans" cxnId="{4C662AD2-C2D7-41AF-B9E8-30C72D3EB042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D3A34C54-858B-48C8-AE4A-37C2144FBEEF}">
      <dgm:prSet phldrT="[텍스트]"/>
      <dgm:spPr/>
      <dgm:t>
        <a:bodyPr/>
        <a:lstStyle/>
        <a:p>
          <a:pPr latinLnBrk="1"/>
          <a:r>
            <a:rPr lang="ko-KR" altLang="en-US" dirty="0" err="1" smtClean="0">
              <a:latin typeface="맑은 고딕" pitchFamily="50" charset="-127"/>
              <a:ea typeface="맑은 고딕" pitchFamily="50" charset="-127"/>
            </a:rPr>
            <a:t>전화걸기는</a:t>
          </a:r>
          <a:r>
            <a:rPr lang="ko-KR" altLang="en-US" dirty="0" smtClean="0">
              <a:latin typeface="맑은 고딕" pitchFamily="50" charset="-127"/>
              <a:ea typeface="맑은 고딕" pitchFamily="50" charset="-127"/>
            </a:rPr>
            <a:t> 음성통화로 이어질까 하는 오해를 하게 됩니다</a:t>
          </a:r>
          <a:r>
            <a:rPr lang="en-US" altLang="ko-KR" dirty="0" smtClean="0">
              <a:latin typeface="맑은 고딕" pitchFamily="50" charset="-127"/>
              <a:ea typeface="맑은 고딕" pitchFamily="50" charset="-127"/>
            </a:rPr>
            <a:t>. </a:t>
          </a:r>
          <a:r>
            <a:rPr lang="ko-KR" altLang="en-US" dirty="0" smtClean="0">
              <a:latin typeface="맑은 고딕" pitchFamily="50" charset="-127"/>
              <a:ea typeface="맑은 고딕" pitchFamily="50" charset="-127"/>
            </a:rPr>
            <a:t>경우에 따라서는 </a:t>
          </a:r>
          <a:r>
            <a:rPr lang="en-US" altLang="ko-KR" dirty="0" smtClean="0">
              <a:latin typeface="맑은 고딕" pitchFamily="50" charset="-127"/>
              <a:ea typeface="맑은 고딕" pitchFamily="50" charset="-127"/>
            </a:rPr>
            <a:t>20</a:t>
          </a:r>
          <a:r>
            <a:rPr lang="ko-KR" altLang="en-US" dirty="0" smtClean="0">
              <a:latin typeface="맑은 고딕" pitchFamily="50" charset="-127"/>
              <a:ea typeface="맑은 고딕" pitchFamily="50" charset="-127"/>
            </a:rPr>
            <a:t>원의 비용이 든다는 것을 공지 하는 것도 좋습니다</a:t>
          </a:r>
          <a:r>
            <a:rPr lang="en-US" altLang="ko-KR" dirty="0" smtClean="0">
              <a:latin typeface="맑은 고딕" pitchFamily="50" charset="-127"/>
              <a:ea typeface="맑은 고딕" pitchFamily="50" charset="-127"/>
            </a:rPr>
            <a:t>. </a:t>
          </a:r>
          <a:endParaRPr lang="ko-KR" altLang="en-US" dirty="0">
            <a:latin typeface="맑은 고딕" pitchFamily="50" charset="-127"/>
            <a:ea typeface="맑은 고딕" pitchFamily="50" charset="-127"/>
          </a:endParaRPr>
        </a:p>
      </dgm:t>
    </dgm:pt>
    <dgm:pt modelId="{19290FDB-DD12-4D18-A95B-DD2FC00A0BCD}" type="parTrans" cxnId="{909E0BCC-BD42-48FD-82D8-5A8FAA75E7E1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AC81616E-A785-4FE7-A2B7-3A50BFB33A7B}" type="sibTrans" cxnId="{909E0BCC-BD42-48FD-82D8-5A8FAA75E7E1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11E37FCF-43BD-46CD-8775-D20C7B454FA0}" type="pres">
      <dgm:prSet presAssocID="{AC586646-B50F-4E05-A0E7-4D4D3AB41F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0DB6BA0-C26F-47C2-977E-52B8D02C36C8}" type="pres">
      <dgm:prSet presAssocID="{6310A729-CE47-4981-9809-FD8A1781035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95F1687-A8F1-40B9-B1DA-59A08ED7D813}" type="pres">
      <dgm:prSet presAssocID="{6310A729-CE47-4981-9809-FD8A17810352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E790B77-E9E4-4478-8488-E8636911B8F0}" type="pres">
      <dgm:prSet presAssocID="{B2A91FB3-04B7-4A22-A6CB-A5E74705A30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EBA84AB-CCC0-48CC-8C2A-B4CB0346B5D0}" type="pres">
      <dgm:prSet presAssocID="{B2A91FB3-04B7-4A22-A6CB-A5E74705A302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6800282-54D7-4213-87C2-C2146A60F5DD}" type="pres">
      <dgm:prSet presAssocID="{7BD7301C-1EE4-4ECE-92FF-DF1879F6B38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562B1E4-ACFD-44A1-8217-ACE088340915}" type="pres">
      <dgm:prSet presAssocID="{7BD7301C-1EE4-4ECE-92FF-DF1879F6B38B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3E7AC0C-2F84-4D81-87B2-EEA848DF38B9}" type="pres">
      <dgm:prSet presAssocID="{9C111D63-ECEF-45B0-ACCB-4F279FC81A0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B03F00C-6175-4EA7-8130-E4287A588804}" type="pres">
      <dgm:prSet presAssocID="{9C111D63-ECEF-45B0-ACCB-4F279FC81A01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7408401-0A38-49DA-8105-B9F0ABD625E1}" type="pres">
      <dgm:prSet presAssocID="{81269273-ADE6-45F3-92D0-FE1EADE6AF6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8C56812-D5F6-40EE-9A49-77D6638F9BA9}" type="pres">
      <dgm:prSet presAssocID="{81269273-ADE6-45F3-92D0-FE1EADE6AF60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7BC6FD7-347D-43BE-ADD0-AA4AB7D17A77}" type="presOf" srcId="{B596347F-E25F-41AA-B04B-D16E4D567E08}" destId="{F562B1E4-ACFD-44A1-8217-ACE088340915}" srcOrd="0" destOrd="1" presId="urn:microsoft.com/office/officeart/2005/8/layout/vList2"/>
    <dgm:cxn modelId="{B8683787-381D-437F-84C5-61BA8D86141E}" type="presOf" srcId="{22FA00C3-8BC8-426B-AE7C-373D71E84FBD}" destId="{AB03F00C-6175-4EA7-8130-E4287A588804}" srcOrd="0" destOrd="1" presId="urn:microsoft.com/office/officeart/2005/8/layout/vList2"/>
    <dgm:cxn modelId="{60C2CB39-00A9-4445-AABA-185E7C787FC7}" srcId="{6310A729-CE47-4981-9809-FD8A17810352}" destId="{B42B6380-6A46-4780-90CE-2FDFB7D120DC}" srcOrd="1" destOrd="0" parTransId="{8EC1B9A1-2388-42EA-9A42-3DA71715650F}" sibTransId="{C3D49FFB-1677-4036-9700-E6F318132AE0}"/>
    <dgm:cxn modelId="{9546F925-CFB0-4B18-9E74-48EF5F832E63}" srcId="{AC586646-B50F-4E05-A0E7-4D4D3AB41F09}" destId="{6310A729-CE47-4981-9809-FD8A17810352}" srcOrd="0" destOrd="0" parTransId="{AFE1C666-46E3-4EF3-B403-ACA4E9DE3210}" sibTransId="{1FC23FC1-8883-4C74-862E-0A16288CB9FA}"/>
    <dgm:cxn modelId="{6922C69E-1D0F-49DC-B320-C885DFD85FB4}" type="presOf" srcId="{C05F9D55-6F1D-4096-A61E-D0B284D5C443}" destId="{88C56812-D5F6-40EE-9A49-77D6638F9BA9}" srcOrd="0" destOrd="1" presId="urn:microsoft.com/office/officeart/2005/8/layout/vList2"/>
    <dgm:cxn modelId="{60CACB1C-EA9C-4708-B589-CECB613F4E2B}" srcId="{B2A91FB3-04B7-4A22-A6CB-A5E74705A302}" destId="{7079CA22-8ED9-446C-A873-B7EDF00D9238}" srcOrd="0" destOrd="0" parTransId="{D0B4F844-EEF8-4215-BFAE-D5D3AF56B399}" sibTransId="{B94986E8-4B4F-4ABE-A9BD-5854888C54CF}"/>
    <dgm:cxn modelId="{909E0BCC-BD42-48FD-82D8-5A8FAA75E7E1}" srcId="{B2A91FB3-04B7-4A22-A6CB-A5E74705A302}" destId="{D3A34C54-858B-48C8-AE4A-37C2144FBEEF}" srcOrd="2" destOrd="0" parTransId="{19290FDB-DD12-4D18-A95B-DD2FC00A0BCD}" sibTransId="{AC81616E-A785-4FE7-A2B7-3A50BFB33A7B}"/>
    <dgm:cxn modelId="{F4064536-E86F-46E9-B155-1C4024A76F55}" type="presOf" srcId="{B42B6380-6A46-4780-90CE-2FDFB7D120DC}" destId="{C95F1687-A8F1-40B9-B1DA-59A08ED7D813}" srcOrd="0" destOrd="1" presId="urn:microsoft.com/office/officeart/2005/8/layout/vList2"/>
    <dgm:cxn modelId="{BA9C4DA9-AD81-43B5-A212-23CFE3C077CE}" type="presOf" srcId="{D3A34C54-858B-48C8-AE4A-37C2144FBEEF}" destId="{CEBA84AB-CCC0-48CC-8C2A-B4CB0346B5D0}" srcOrd="0" destOrd="2" presId="urn:microsoft.com/office/officeart/2005/8/layout/vList2"/>
    <dgm:cxn modelId="{4C662AD2-C2D7-41AF-B9E8-30C72D3EB042}" srcId="{7BD7301C-1EE4-4ECE-92FF-DF1879F6B38B}" destId="{A30D927B-3565-4963-980E-F650773B5F75}" srcOrd="0" destOrd="0" parTransId="{E234DCCE-E947-4E36-87CD-C1035E9F0F8C}" sibTransId="{BE78EFC1-516A-407A-8CAA-D0F5D17B048D}"/>
    <dgm:cxn modelId="{E07469D9-B233-4512-81B8-C2E195A7F6AB}" type="presOf" srcId="{A30D927B-3565-4963-980E-F650773B5F75}" destId="{F562B1E4-ACFD-44A1-8217-ACE088340915}" srcOrd="0" destOrd="0" presId="urn:microsoft.com/office/officeart/2005/8/layout/vList2"/>
    <dgm:cxn modelId="{624756A8-98A7-4A27-A0EC-E2D7419FB209}" srcId="{AC586646-B50F-4E05-A0E7-4D4D3AB41F09}" destId="{B2A91FB3-04B7-4A22-A6CB-A5E74705A302}" srcOrd="1" destOrd="0" parTransId="{19F2D383-E78C-48F8-8762-5623A731188D}" sibTransId="{77CADE33-8E01-42FF-9A90-E68D14A710AE}"/>
    <dgm:cxn modelId="{A742339A-0384-4E32-A6E2-2FF8572BE03D}" srcId="{81269273-ADE6-45F3-92D0-FE1EADE6AF60}" destId="{94873A0B-C3DC-403E-AB80-BE4AA7A51D32}" srcOrd="0" destOrd="0" parTransId="{1AD05120-1EF7-4D1A-8EED-7C67D5C4C3EF}" sibTransId="{74318F3B-4B38-4A06-AC61-45294E570E14}"/>
    <dgm:cxn modelId="{0D852AE4-07CA-447C-ABA6-4216C8327624}" type="presOf" srcId="{BD367D7D-385F-45EB-A00C-E5152ECA0F50}" destId="{C95F1687-A8F1-40B9-B1DA-59A08ED7D813}" srcOrd="0" destOrd="0" presId="urn:microsoft.com/office/officeart/2005/8/layout/vList2"/>
    <dgm:cxn modelId="{0EEBED2F-8318-401C-B2D5-8101C928780E}" srcId="{B2A91FB3-04B7-4A22-A6CB-A5E74705A302}" destId="{2BBCF65C-CB77-441F-843F-25C08AEBAF4B}" srcOrd="1" destOrd="0" parTransId="{04C687A8-0AC4-4356-B4B5-DB70079E72A1}" sibTransId="{13835573-E7F8-47AC-9888-61F982583B39}"/>
    <dgm:cxn modelId="{4D725888-DE17-452F-B2F5-EB86464C15C8}" type="presOf" srcId="{AC586646-B50F-4E05-A0E7-4D4D3AB41F09}" destId="{11E37FCF-43BD-46CD-8775-D20C7B454FA0}" srcOrd="0" destOrd="0" presId="urn:microsoft.com/office/officeart/2005/8/layout/vList2"/>
    <dgm:cxn modelId="{434789F1-0BC5-4B09-859E-52B7E3211CDC}" type="presOf" srcId="{7079CA22-8ED9-446C-A873-B7EDF00D9238}" destId="{CEBA84AB-CCC0-48CC-8C2A-B4CB0346B5D0}" srcOrd="0" destOrd="0" presId="urn:microsoft.com/office/officeart/2005/8/layout/vList2"/>
    <dgm:cxn modelId="{B5C0CA45-308C-4FC2-B544-F49C799DEE51}" srcId="{AC586646-B50F-4E05-A0E7-4D4D3AB41F09}" destId="{9C111D63-ECEF-45B0-ACCB-4F279FC81A01}" srcOrd="3" destOrd="0" parTransId="{64CD3F7F-C740-4DE0-90F0-22E02F3C8EED}" sibTransId="{BD393450-310F-4D95-8162-465BE77FDD6A}"/>
    <dgm:cxn modelId="{FA4FC6FA-75F5-4B2E-B5E0-5D71D7C331EA}" type="presOf" srcId="{94873A0B-C3DC-403E-AB80-BE4AA7A51D32}" destId="{88C56812-D5F6-40EE-9A49-77D6638F9BA9}" srcOrd="0" destOrd="0" presId="urn:microsoft.com/office/officeart/2005/8/layout/vList2"/>
    <dgm:cxn modelId="{716B612D-016B-41F5-B47F-22122D79B666}" srcId="{7BD7301C-1EE4-4ECE-92FF-DF1879F6B38B}" destId="{B596347F-E25F-41AA-B04B-D16E4D567E08}" srcOrd="1" destOrd="0" parTransId="{EFDD389E-A625-44DC-90DF-0308373FD310}" sibTransId="{1DCD153F-0342-4DAD-AFD9-0D38670A2B41}"/>
    <dgm:cxn modelId="{0D5FFBA3-5887-4BB1-A6B4-91516D160CC9}" type="presOf" srcId="{2BBCF65C-CB77-441F-843F-25C08AEBAF4B}" destId="{CEBA84AB-CCC0-48CC-8C2A-B4CB0346B5D0}" srcOrd="0" destOrd="1" presId="urn:microsoft.com/office/officeart/2005/8/layout/vList2"/>
    <dgm:cxn modelId="{DB5FCF2E-D74F-4ABD-B512-699E5F78E81D}" srcId="{9C111D63-ECEF-45B0-ACCB-4F279FC81A01}" destId="{22FA00C3-8BC8-426B-AE7C-373D71E84FBD}" srcOrd="1" destOrd="0" parTransId="{D20C275B-580C-4AA6-93B3-41A26D5EB2C9}" sibTransId="{6139A61D-F678-4770-B727-00C620E7FD04}"/>
    <dgm:cxn modelId="{371205E8-E013-4F57-9E66-DA326EBBD7D3}" srcId="{9C111D63-ECEF-45B0-ACCB-4F279FC81A01}" destId="{2E96CEAB-E4BF-47D1-B8D6-85530DF3C700}" srcOrd="0" destOrd="0" parTransId="{751A82F9-E76B-4A04-AEEC-A65C5F0F2A78}" sibTransId="{3B9D8BA8-358B-4FF5-9887-1FE7C2973C39}"/>
    <dgm:cxn modelId="{3EB6749C-FAEA-4208-9548-84B9BF9066CB}" type="presOf" srcId="{9C111D63-ECEF-45B0-ACCB-4F279FC81A01}" destId="{D3E7AC0C-2F84-4D81-87B2-EEA848DF38B9}" srcOrd="0" destOrd="0" presId="urn:microsoft.com/office/officeart/2005/8/layout/vList2"/>
    <dgm:cxn modelId="{1BAA9D06-9707-43C8-9E8D-B3CC16517F00}" srcId="{81269273-ADE6-45F3-92D0-FE1EADE6AF60}" destId="{C05F9D55-6F1D-4096-A61E-D0B284D5C443}" srcOrd="1" destOrd="0" parTransId="{2DC056BD-BC97-4D79-8455-81C41B3381A2}" sibTransId="{AEFA33C6-CFD3-44F9-A244-52D3AFFFA878}"/>
    <dgm:cxn modelId="{E27606AD-6615-4BA9-B256-685CA352D6B8}" type="presOf" srcId="{7BD7301C-1EE4-4ECE-92FF-DF1879F6B38B}" destId="{C6800282-54D7-4213-87C2-C2146A60F5DD}" srcOrd="0" destOrd="0" presId="urn:microsoft.com/office/officeart/2005/8/layout/vList2"/>
    <dgm:cxn modelId="{17D38CA7-C0B0-45EF-9234-9C77BE232872}" srcId="{6310A729-CE47-4981-9809-FD8A17810352}" destId="{BD367D7D-385F-45EB-A00C-E5152ECA0F50}" srcOrd="0" destOrd="0" parTransId="{1C152387-27EC-40D2-9B8D-D4554D6C7930}" sibTransId="{53989666-E98C-4683-A787-E3392EDBBC53}"/>
    <dgm:cxn modelId="{363CFFDD-16A0-4E65-95F9-F707E716AC0C}" type="presOf" srcId="{B2A91FB3-04B7-4A22-A6CB-A5E74705A302}" destId="{8E790B77-E9E4-4478-8488-E8636911B8F0}" srcOrd="0" destOrd="0" presId="urn:microsoft.com/office/officeart/2005/8/layout/vList2"/>
    <dgm:cxn modelId="{721C963E-EE8F-464E-8CB5-E09B7BAA65C0}" srcId="{AC586646-B50F-4E05-A0E7-4D4D3AB41F09}" destId="{7BD7301C-1EE4-4ECE-92FF-DF1879F6B38B}" srcOrd="2" destOrd="0" parTransId="{AD9D0D19-5889-45EA-B7D7-5ABC6AFC07E4}" sibTransId="{F0EE048E-15A7-4C04-B520-E9F093B49E03}"/>
    <dgm:cxn modelId="{1B4561D7-69E7-44AB-9F17-1772AF4501F8}" srcId="{AC586646-B50F-4E05-A0E7-4D4D3AB41F09}" destId="{81269273-ADE6-45F3-92D0-FE1EADE6AF60}" srcOrd="4" destOrd="0" parTransId="{966E7408-238B-44CE-A628-F0E3137ED9E5}" sibTransId="{A6FA484D-7BFF-4ADA-83E4-CAD7DF93C9D1}"/>
    <dgm:cxn modelId="{578C1B8E-ACF8-46AF-BD5C-47003207E212}" type="presOf" srcId="{2E96CEAB-E4BF-47D1-B8D6-85530DF3C700}" destId="{AB03F00C-6175-4EA7-8130-E4287A588804}" srcOrd="0" destOrd="0" presId="urn:microsoft.com/office/officeart/2005/8/layout/vList2"/>
    <dgm:cxn modelId="{6EAF4996-E886-48F0-A54C-3DCE8208E868}" type="presOf" srcId="{6310A729-CE47-4981-9809-FD8A17810352}" destId="{90DB6BA0-C26F-47C2-977E-52B8D02C36C8}" srcOrd="0" destOrd="0" presId="urn:microsoft.com/office/officeart/2005/8/layout/vList2"/>
    <dgm:cxn modelId="{FE0FE947-B11D-4D32-A3FE-84CDAAB61778}" type="presOf" srcId="{81269273-ADE6-45F3-92D0-FE1EADE6AF60}" destId="{07408401-0A38-49DA-8105-B9F0ABD625E1}" srcOrd="0" destOrd="0" presId="urn:microsoft.com/office/officeart/2005/8/layout/vList2"/>
    <dgm:cxn modelId="{D51D314A-DE6F-4F56-A328-34EB9EFCB789}" type="presParOf" srcId="{11E37FCF-43BD-46CD-8775-D20C7B454FA0}" destId="{90DB6BA0-C26F-47C2-977E-52B8D02C36C8}" srcOrd="0" destOrd="0" presId="urn:microsoft.com/office/officeart/2005/8/layout/vList2"/>
    <dgm:cxn modelId="{84B3B810-D88B-4FF8-83F8-DD572BC179CB}" type="presParOf" srcId="{11E37FCF-43BD-46CD-8775-D20C7B454FA0}" destId="{C95F1687-A8F1-40B9-B1DA-59A08ED7D813}" srcOrd="1" destOrd="0" presId="urn:microsoft.com/office/officeart/2005/8/layout/vList2"/>
    <dgm:cxn modelId="{DC1B0821-8987-4404-B3DB-FB3DDC7C68FF}" type="presParOf" srcId="{11E37FCF-43BD-46CD-8775-D20C7B454FA0}" destId="{8E790B77-E9E4-4478-8488-E8636911B8F0}" srcOrd="2" destOrd="0" presId="urn:microsoft.com/office/officeart/2005/8/layout/vList2"/>
    <dgm:cxn modelId="{1938C0D5-7E85-45A4-9B6E-4444C3930D50}" type="presParOf" srcId="{11E37FCF-43BD-46CD-8775-D20C7B454FA0}" destId="{CEBA84AB-CCC0-48CC-8C2A-B4CB0346B5D0}" srcOrd="3" destOrd="0" presId="urn:microsoft.com/office/officeart/2005/8/layout/vList2"/>
    <dgm:cxn modelId="{2FD976B6-E94B-407E-9CC7-AE6ECA166210}" type="presParOf" srcId="{11E37FCF-43BD-46CD-8775-D20C7B454FA0}" destId="{C6800282-54D7-4213-87C2-C2146A60F5DD}" srcOrd="4" destOrd="0" presId="urn:microsoft.com/office/officeart/2005/8/layout/vList2"/>
    <dgm:cxn modelId="{DC9F4C3C-DE4A-4B62-94EE-62D356DE5CED}" type="presParOf" srcId="{11E37FCF-43BD-46CD-8775-D20C7B454FA0}" destId="{F562B1E4-ACFD-44A1-8217-ACE088340915}" srcOrd="5" destOrd="0" presId="urn:microsoft.com/office/officeart/2005/8/layout/vList2"/>
    <dgm:cxn modelId="{8B271DBB-BFEA-4303-8A0A-B0A95C671449}" type="presParOf" srcId="{11E37FCF-43BD-46CD-8775-D20C7B454FA0}" destId="{D3E7AC0C-2F84-4D81-87B2-EEA848DF38B9}" srcOrd="6" destOrd="0" presId="urn:microsoft.com/office/officeart/2005/8/layout/vList2"/>
    <dgm:cxn modelId="{91FE21E6-E4D5-4B38-948C-E57CB03FF2F8}" type="presParOf" srcId="{11E37FCF-43BD-46CD-8775-D20C7B454FA0}" destId="{AB03F00C-6175-4EA7-8130-E4287A588804}" srcOrd="7" destOrd="0" presId="urn:microsoft.com/office/officeart/2005/8/layout/vList2"/>
    <dgm:cxn modelId="{B0338743-B035-4FA2-9569-270223359FB0}" type="presParOf" srcId="{11E37FCF-43BD-46CD-8775-D20C7B454FA0}" destId="{07408401-0A38-49DA-8105-B9F0ABD625E1}" srcOrd="8" destOrd="0" presId="urn:microsoft.com/office/officeart/2005/8/layout/vList2"/>
    <dgm:cxn modelId="{CC4428EB-3A2D-4394-800D-1AE78DFBA160}" type="presParOf" srcId="{11E37FCF-43BD-46CD-8775-D20C7B454FA0}" destId="{88C56812-D5F6-40EE-9A49-77D6638F9BA9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B6BA0-C26F-47C2-977E-52B8D02C36C8}">
      <dsp:nvSpPr>
        <dsp:cNvPr id="0" name=""/>
        <dsp:cNvSpPr/>
      </dsp:nvSpPr>
      <dsp:spPr>
        <a:xfrm>
          <a:off x="0" y="326000"/>
          <a:ext cx="7867650" cy="4078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300" kern="1200" dirty="0" smtClean="0">
              <a:latin typeface="맑은 고딕" pitchFamily="50" charset="-127"/>
              <a:ea typeface="맑은 고딕" pitchFamily="50" charset="-127"/>
            </a:rPr>
            <a:t>070 BMS </a:t>
          </a:r>
          <a:r>
            <a:rPr lang="ko-KR" altLang="en-US" sz="1300" kern="1200" dirty="0" smtClean="0">
              <a:latin typeface="맑은 고딕" pitchFamily="50" charset="-127"/>
              <a:ea typeface="맑은 고딕" pitchFamily="50" charset="-127"/>
            </a:rPr>
            <a:t>번호를 홍보해야 하나요</a:t>
          </a:r>
          <a:r>
            <a:rPr lang="en-US" altLang="ko-KR" sz="1300" kern="1200" dirty="0" smtClean="0">
              <a:latin typeface="맑은 고딕" pitchFamily="50" charset="-127"/>
              <a:ea typeface="맑은 고딕" pitchFamily="50" charset="-127"/>
            </a:rPr>
            <a:t>?</a:t>
          </a:r>
        </a:p>
      </dsp:txBody>
      <dsp:txXfrm>
        <a:off x="19908" y="345908"/>
        <a:ext cx="7827834" cy="368002"/>
      </dsp:txXfrm>
    </dsp:sp>
    <dsp:sp modelId="{C95F1687-A8F1-40B9-B1DA-59A08ED7D813}">
      <dsp:nvSpPr>
        <dsp:cNvPr id="0" name=""/>
        <dsp:cNvSpPr/>
      </dsp:nvSpPr>
      <dsp:spPr>
        <a:xfrm>
          <a:off x="0" y="733818"/>
          <a:ext cx="7867650" cy="672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798" tIns="16510" rIns="92456" bIns="16510" numCol="1" spcCol="1270" anchor="t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000" kern="1200" dirty="0" smtClean="0">
              <a:latin typeface="맑은 고딕" pitchFamily="50" charset="-127"/>
              <a:ea typeface="맑은 고딕" pitchFamily="50" charset="-127"/>
            </a:rPr>
            <a:t>예</a:t>
          </a:r>
          <a:r>
            <a:rPr lang="en-US" altLang="ko-KR" sz="1000" kern="1200" dirty="0" smtClean="0"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sz="1000" kern="1200" dirty="0" smtClean="0">
              <a:latin typeface="맑은 고딕" pitchFamily="50" charset="-127"/>
              <a:ea typeface="맑은 고딕" pitchFamily="50" charset="-127"/>
            </a:rPr>
            <a:t>맞습니다</a:t>
          </a:r>
          <a:r>
            <a:rPr lang="en-US" altLang="ko-KR" sz="1000" kern="1200" dirty="0" smtClean="0">
              <a:latin typeface="맑은 고딕" pitchFamily="50" charset="-127"/>
              <a:ea typeface="맑은 고딕" pitchFamily="50" charset="-127"/>
            </a:rPr>
            <a:t>. </a:t>
          </a:r>
          <a:r>
            <a:rPr lang="ko-KR" altLang="en-US" sz="1000" kern="1200" dirty="0" smtClean="0">
              <a:latin typeface="맑은 고딕" pitchFamily="50" charset="-127"/>
              <a:ea typeface="맑은 고딕" pitchFamily="50" charset="-127"/>
            </a:rPr>
            <a:t>새로운 홍보물을 제작해도 되고 기존 광고매체나 홍보물인 </a:t>
          </a:r>
          <a:r>
            <a:rPr lang="ko-KR" altLang="en-US" sz="1000" kern="1200" dirty="0" err="1" smtClean="0">
              <a:latin typeface="맑은 고딕" pitchFamily="50" charset="-127"/>
              <a:ea typeface="맑은 고딕" pitchFamily="50" charset="-127"/>
            </a:rPr>
            <a:t>전단지</a:t>
          </a:r>
          <a:r>
            <a:rPr lang="en-US" altLang="ko-KR" sz="1000" kern="1200" dirty="0" smtClean="0"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sz="1000" kern="1200" dirty="0" smtClean="0">
              <a:latin typeface="맑은 고딕" pitchFamily="50" charset="-127"/>
              <a:ea typeface="맑은 고딕" pitchFamily="50" charset="-127"/>
            </a:rPr>
            <a:t>현수막</a:t>
          </a:r>
          <a:r>
            <a:rPr lang="en-US" altLang="ko-KR" sz="1000" kern="1200" dirty="0" smtClean="0"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sz="1000" kern="1200" dirty="0" smtClean="0">
              <a:latin typeface="맑은 고딕" pitchFamily="50" charset="-127"/>
              <a:ea typeface="맑은 고딕" pitchFamily="50" charset="-127"/>
            </a:rPr>
            <a:t>명함 등에 </a:t>
          </a:r>
          <a:r>
            <a:rPr lang="en-US" altLang="ko-KR" sz="1000" kern="1200" dirty="0" smtClean="0">
              <a:latin typeface="맑은 고딕" pitchFamily="50" charset="-127"/>
              <a:ea typeface="맑은 고딕" pitchFamily="50" charset="-127"/>
            </a:rPr>
            <a:t>070 BMS </a:t>
          </a:r>
          <a:r>
            <a:rPr lang="ko-KR" altLang="en-US" sz="1000" kern="1200" dirty="0" smtClean="0">
              <a:latin typeface="맑은 고딕" pitchFamily="50" charset="-127"/>
              <a:ea typeface="맑은 고딕" pitchFamily="50" charset="-127"/>
            </a:rPr>
            <a:t>번호를 추가 하시면 됩니다</a:t>
          </a:r>
          <a:r>
            <a:rPr lang="en-US" altLang="ko-KR" sz="1000" kern="1200" dirty="0" smtClean="0">
              <a:latin typeface="맑은 고딕" pitchFamily="50" charset="-127"/>
              <a:ea typeface="맑은 고딕" pitchFamily="50" charset="-127"/>
            </a:rPr>
            <a:t>. </a:t>
          </a:r>
          <a:endParaRPr lang="ko-KR" altLang="en-US" sz="1000" kern="1200" dirty="0">
            <a:latin typeface="맑은 고딕" pitchFamily="50" charset="-127"/>
            <a:ea typeface="맑은 고딕" pitchFamily="50" charset="-127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000" kern="1200" dirty="0" smtClean="0">
              <a:latin typeface="맑은 고딕" pitchFamily="50" charset="-127"/>
              <a:ea typeface="맑은 고딕" pitchFamily="50" charset="-127"/>
            </a:rPr>
            <a:t>온라인 카페</a:t>
          </a:r>
          <a:r>
            <a:rPr lang="en-US" altLang="ko-KR" sz="1000" kern="1200" dirty="0" smtClean="0"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sz="1000" kern="1200" dirty="0" smtClean="0">
              <a:latin typeface="맑은 고딕" pitchFamily="50" charset="-127"/>
              <a:ea typeface="맑은 고딕" pitchFamily="50" charset="-127"/>
            </a:rPr>
            <a:t>대학 게시판</a:t>
          </a:r>
          <a:r>
            <a:rPr lang="en-US" altLang="ko-KR" sz="1000" kern="1200" dirty="0" smtClean="0"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sz="1000" kern="1200" dirty="0" err="1" smtClean="0">
              <a:latin typeface="맑은 고딕" pitchFamily="50" charset="-127"/>
              <a:ea typeface="맑은 고딕" pitchFamily="50" charset="-127"/>
            </a:rPr>
            <a:t>블로그</a:t>
          </a:r>
          <a:r>
            <a:rPr lang="ko-KR" altLang="en-US" sz="1000" kern="1200" dirty="0" smtClean="0">
              <a:latin typeface="맑은 고딕" pitchFamily="50" charset="-127"/>
              <a:ea typeface="맑은 고딕" pitchFamily="50" charset="-127"/>
            </a:rPr>
            <a:t> 등에 홍보하시면 비용부담 없이 많은 참여를 유도할 수 있습니다</a:t>
          </a:r>
          <a:r>
            <a:rPr lang="en-US" altLang="ko-KR" sz="1000" kern="1200" dirty="0" smtClean="0">
              <a:latin typeface="맑은 고딕" pitchFamily="50" charset="-127"/>
              <a:ea typeface="맑은 고딕" pitchFamily="50" charset="-127"/>
            </a:rPr>
            <a:t>. </a:t>
          </a:r>
          <a:endParaRPr lang="ko-KR" altLang="en-US" sz="1000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0" y="733818"/>
        <a:ext cx="7867650" cy="672750"/>
      </dsp:txXfrm>
    </dsp:sp>
    <dsp:sp modelId="{8E790B77-E9E4-4478-8488-E8636911B8F0}">
      <dsp:nvSpPr>
        <dsp:cNvPr id="0" name=""/>
        <dsp:cNvSpPr/>
      </dsp:nvSpPr>
      <dsp:spPr>
        <a:xfrm>
          <a:off x="0" y="1406568"/>
          <a:ext cx="7867650" cy="4078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err="1" smtClean="0">
              <a:latin typeface="맑은 고딕" pitchFamily="50" charset="-127"/>
              <a:ea typeface="맑은 고딕" pitchFamily="50" charset="-127"/>
            </a:rPr>
            <a:t>전화걸기</a:t>
          </a:r>
          <a:r>
            <a:rPr lang="en-US" altLang="ko-KR" sz="1300" kern="1200" dirty="0" smtClean="0">
              <a:latin typeface="맑은 고딕" pitchFamily="50" charset="-127"/>
              <a:ea typeface="맑은 고딕" pitchFamily="50" charset="-127"/>
            </a:rPr>
            <a:t>? </a:t>
          </a:r>
          <a:r>
            <a:rPr lang="ko-KR" altLang="en-US" sz="1300" kern="1200" dirty="0" smtClean="0">
              <a:latin typeface="맑은 고딕" pitchFamily="50" charset="-127"/>
              <a:ea typeface="맑은 고딕" pitchFamily="50" charset="-127"/>
            </a:rPr>
            <a:t>접속</a:t>
          </a:r>
          <a:r>
            <a:rPr lang="en-US" altLang="ko-KR" sz="1300" kern="1200" dirty="0" smtClean="0">
              <a:latin typeface="맑은 고딕" pitchFamily="50" charset="-127"/>
              <a:ea typeface="맑은 고딕" pitchFamily="50" charset="-127"/>
            </a:rPr>
            <a:t>? </a:t>
          </a:r>
          <a:r>
            <a:rPr lang="ko-KR" altLang="en-US" sz="1300" kern="1200" dirty="0" smtClean="0">
              <a:latin typeface="맑은 고딕" pitchFamily="50" charset="-127"/>
              <a:ea typeface="맑은 고딕" pitchFamily="50" charset="-127"/>
            </a:rPr>
            <a:t>호출</a:t>
          </a:r>
          <a:r>
            <a:rPr lang="en-US" altLang="ko-KR" sz="1300" kern="1200" dirty="0" smtClean="0">
              <a:latin typeface="맑은 고딕" pitchFamily="50" charset="-127"/>
              <a:ea typeface="맑은 고딕" pitchFamily="50" charset="-127"/>
            </a:rPr>
            <a:t>? </a:t>
          </a:r>
          <a:endParaRPr lang="ko-KR" altLang="en-US" sz="1300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19908" y="1426476"/>
        <a:ext cx="7827834" cy="368002"/>
      </dsp:txXfrm>
    </dsp:sp>
    <dsp:sp modelId="{CEBA84AB-CCC0-48CC-8C2A-B4CB0346B5D0}">
      <dsp:nvSpPr>
        <dsp:cNvPr id="0" name=""/>
        <dsp:cNvSpPr/>
      </dsp:nvSpPr>
      <dsp:spPr>
        <a:xfrm>
          <a:off x="0" y="1814386"/>
          <a:ext cx="7867650" cy="726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798" tIns="16510" rIns="92456" bIns="16510" numCol="1" spcCol="1270" anchor="t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000" kern="1200" dirty="0" smtClean="0">
              <a:latin typeface="맑은 고딕" pitchFamily="50" charset="-127"/>
              <a:ea typeface="맑은 고딕" pitchFamily="50" charset="-127"/>
            </a:rPr>
            <a:t>와우비즈와 </a:t>
          </a:r>
          <a:r>
            <a:rPr lang="en-US" altLang="ko-KR" sz="1000" kern="1200" dirty="0" smtClean="0">
              <a:latin typeface="맑은 고딕" pitchFamily="50" charset="-127"/>
              <a:ea typeface="맑은 고딕" pitchFamily="50" charset="-127"/>
            </a:rPr>
            <a:t>BMS </a:t>
          </a:r>
          <a:r>
            <a:rPr lang="ko-KR" altLang="en-US" sz="1000" kern="1200" dirty="0" smtClean="0">
              <a:latin typeface="맑은 고딕" pitchFamily="50" charset="-127"/>
              <a:ea typeface="맑은 고딕" pitchFamily="50" charset="-127"/>
            </a:rPr>
            <a:t>가맹점 모두가 호출이란 용어로 일관되게 사용하고 있습니다</a:t>
          </a:r>
          <a:r>
            <a:rPr lang="en-US" altLang="ko-KR" sz="1000" kern="1200" dirty="0" smtClean="0">
              <a:latin typeface="맑은 고딕" pitchFamily="50" charset="-127"/>
              <a:ea typeface="맑은 고딕" pitchFamily="50" charset="-127"/>
            </a:rPr>
            <a:t>.</a:t>
          </a:r>
          <a:endParaRPr lang="ko-KR" altLang="en-US" sz="1000" kern="1200" dirty="0">
            <a:latin typeface="맑은 고딕" pitchFamily="50" charset="-127"/>
            <a:ea typeface="맑은 고딕" pitchFamily="50" charset="-127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000" kern="1200" dirty="0" smtClean="0">
              <a:latin typeface="맑은 고딕" pitchFamily="50" charset="-127"/>
              <a:ea typeface="맑은 고딕" pitchFamily="50" charset="-127"/>
            </a:rPr>
            <a:t>접속은 </a:t>
          </a:r>
          <a:r>
            <a:rPr lang="ko-KR" altLang="en-US" sz="1000" kern="1200" dirty="0" err="1" smtClean="0">
              <a:latin typeface="맑은 고딕" pitchFamily="50" charset="-127"/>
              <a:ea typeface="맑은 고딕" pitchFamily="50" charset="-127"/>
            </a:rPr>
            <a:t>모바일</a:t>
          </a:r>
          <a:r>
            <a:rPr lang="ko-KR" altLang="en-US" sz="1000" kern="1200" dirty="0" smtClean="0">
              <a:latin typeface="맑은 고딕" pitchFamily="50" charset="-127"/>
              <a:ea typeface="맑은 고딕" pitchFamily="50" charset="-127"/>
            </a:rPr>
            <a:t> 접속이라는 오해를 하게 하여 비용문제에 대한 두려움으로 접속을 꺼리게 됩니다</a:t>
          </a:r>
          <a:r>
            <a:rPr lang="en-US" altLang="ko-KR" sz="1000" kern="1200" dirty="0" smtClean="0">
              <a:latin typeface="맑은 고딕" pitchFamily="50" charset="-127"/>
              <a:ea typeface="맑은 고딕" pitchFamily="50" charset="-127"/>
            </a:rPr>
            <a:t>.</a:t>
          </a:r>
          <a:endParaRPr lang="ko-KR" altLang="en-US" sz="1000" kern="1200" dirty="0">
            <a:latin typeface="맑은 고딕" pitchFamily="50" charset="-127"/>
            <a:ea typeface="맑은 고딕" pitchFamily="50" charset="-127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000" kern="1200" dirty="0" err="1" smtClean="0">
              <a:latin typeface="맑은 고딕" pitchFamily="50" charset="-127"/>
              <a:ea typeface="맑은 고딕" pitchFamily="50" charset="-127"/>
            </a:rPr>
            <a:t>전화걸기는</a:t>
          </a:r>
          <a:r>
            <a:rPr lang="ko-KR" altLang="en-US" sz="1000" kern="1200" dirty="0" smtClean="0">
              <a:latin typeface="맑은 고딕" pitchFamily="50" charset="-127"/>
              <a:ea typeface="맑은 고딕" pitchFamily="50" charset="-127"/>
            </a:rPr>
            <a:t> 음성통화로 이어질까 하는 오해를 하게 됩니다</a:t>
          </a:r>
          <a:r>
            <a:rPr lang="en-US" altLang="ko-KR" sz="1000" kern="1200" dirty="0" smtClean="0">
              <a:latin typeface="맑은 고딕" pitchFamily="50" charset="-127"/>
              <a:ea typeface="맑은 고딕" pitchFamily="50" charset="-127"/>
            </a:rPr>
            <a:t>. </a:t>
          </a:r>
          <a:r>
            <a:rPr lang="ko-KR" altLang="en-US" sz="1000" kern="1200" dirty="0" smtClean="0">
              <a:latin typeface="맑은 고딕" pitchFamily="50" charset="-127"/>
              <a:ea typeface="맑은 고딕" pitchFamily="50" charset="-127"/>
            </a:rPr>
            <a:t>경우에 따라서는 </a:t>
          </a:r>
          <a:r>
            <a:rPr lang="en-US" altLang="ko-KR" sz="1000" kern="1200" dirty="0" smtClean="0">
              <a:latin typeface="맑은 고딕" pitchFamily="50" charset="-127"/>
              <a:ea typeface="맑은 고딕" pitchFamily="50" charset="-127"/>
            </a:rPr>
            <a:t>20</a:t>
          </a:r>
          <a:r>
            <a:rPr lang="ko-KR" altLang="en-US" sz="1000" kern="1200" dirty="0" smtClean="0">
              <a:latin typeface="맑은 고딕" pitchFamily="50" charset="-127"/>
              <a:ea typeface="맑은 고딕" pitchFamily="50" charset="-127"/>
            </a:rPr>
            <a:t>원의 비용이 든다는 것을 공지 하는 것도 좋습니다</a:t>
          </a:r>
          <a:r>
            <a:rPr lang="en-US" altLang="ko-KR" sz="1000" kern="1200" dirty="0" smtClean="0">
              <a:latin typeface="맑은 고딕" pitchFamily="50" charset="-127"/>
              <a:ea typeface="맑은 고딕" pitchFamily="50" charset="-127"/>
            </a:rPr>
            <a:t>. </a:t>
          </a:r>
          <a:endParaRPr lang="ko-KR" altLang="en-US" sz="1000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0" y="1814386"/>
        <a:ext cx="7867650" cy="726569"/>
      </dsp:txXfrm>
    </dsp:sp>
    <dsp:sp modelId="{C6800282-54D7-4213-87C2-C2146A60F5DD}">
      <dsp:nvSpPr>
        <dsp:cNvPr id="0" name=""/>
        <dsp:cNvSpPr/>
      </dsp:nvSpPr>
      <dsp:spPr>
        <a:xfrm>
          <a:off x="0" y="2540956"/>
          <a:ext cx="7867650" cy="4078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smtClean="0">
              <a:latin typeface="맑은 고딕" pitchFamily="50" charset="-127"/>
              <a:ea typeface="맑은 고딕" pitchFamily="50" charset="-127"/>
            </a:rPr>
            <a:t>이벤트는 어떻게 적용하는 것이 좋을까요</a:t>
          </a:r>
          <a:r>
            <a:rPr lang="en-US" altLang="ko-KR" sz="1300" kern="1200" dirty="0" smtClean="0">
              <a:latin typeface="맑은 고딕" pitchFamily="50" charset="-127"/>
              <a:ea typeface="맑은 고딕" pitchFamily="50" charset="-127"/>
            </a:rPr>
            <a:t>?</a:t>
          </a:r>
          <a:endParaRPr lang="ko-KR" altLang="en-US" sz="1300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19908" y="2560864"/>
        <a:ext cx="7827834" cy="368002"/>
      </dsp:txXfrm>
    </dsp:sp>
    <dsp:sp modelId="{F562B1E4-ACFD-44A1-8217-ACE088340915}">
      <dsp:nvSpPr>
        <dsp:cNvPr id="0" name=""/>
        <dsp:cNvSpPr/>
      </dsp:nvSpPr>
      <dsp:spPr>
        <a:xfrm>
          <a:off x="0" y="2948774"/>
          <a:ext cx="7867650" cy="48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798" tIns="16510" rIns="92456" bIns="16510" numCol="1" spcCol="1270" anchor="t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ko-KR" sz="1000" kern="1200" dirty="0" smtClean="0">
              <a:latin typeface="맑은 고딕" pitchFamily="50" charset="-127"/>
              <a:ea typeface="맑은 고딕" pitchFamily="50" charset="-127"/>
            </a:rPr>
            <a:t>1</a:t>
          </a:r>
          <a:r>
            <a:rPr lang="ko-KR" altLang="en-US" sz="1000" kern="1200" dirty="0" smtClean="0">
              <a:latin typeface="맑은 고딕" pitchFamily="50" charset="-127"/>
              <a:ea typeface="맑은 고딕" pitchFamily="50" charset="-127"/>
            </a:rPr>
            <a:t>등 상품을 고객 </a:t>
          </a:r>
          <a:r>
            <a:rPr lang="ko-KR" altLang="en-US" sz="1000" kern="1200" dirty="0" err="1" smtClean="0">
              <a:latin typeface="맑은 고딕" pitchFamily="50" charset="-127"/>
              <a:ea typeface="맑은 고딕" pitchFamily="50" charset="-127"/>
            </a:rPr>
            <a:t>타깃군이</a:t>
          </a:r>
          <a:r>
            <a:rPr lang="ko-KR" altLang="en-US" sz="1000" kern="1200" dirty="0" smtClean="0">
              <a:latin typeface="맑은 고딕" pitchFamily="50" charset="-127"/>
              <a:ea typeface="맑은 고딕" pitchFamily="50" charset="-127"/>
            </a:rPr>
            <a:t> 관심 </a:t>
          </a:r>
          <a:r>
            <a:rPr lang="ko-KR" altLang="en-US" sz="1000" kern="1200" dirty="0" err="1" smtClean="0">
              <a:latin typeface="맑은 고딕" pitchFamily="50" charset="-127"/>
              <a:ea typeface="맑은 고딕" pitchFamily="50" charset="-127"/>
            </a:rPr>
            <a:t>가질만</a:t>
          </a:r>
          <a:r>
            <a:rPr lang="ko-KR" altLang="en-US" sz="1000" kern="1200" dirty="0" smtClean="0">
              <a:latin typeface="맑은 고딕" pitchFamily="50" charset="-127"/>
              <a:ea typeface="맑은 고딕" pitchFamily="50" charset="-127"/>
            </a:rPr>
            <a:t> 한 것으로 제공하여 참여율을 높이세요</a:t>
          </a:r>
          <a:r>
            <a:rPr lang="en-US" altLang="ko-KR" sz="1000" kern="1200" dirty="0" smtClean="0">
              <a:latin typeface="맑은 고딕" pitchFamily="50" charset="-127"/>
              <a:ea typeface="맑은 고딕" pitchFamily="50" charset="-127"/>
            </a:rPr>
            <a:t>. </a:t>
          </a:r>
          <a:r>
            <a:rPr lang="ko-KR" altLang="en-US" sz="1000" kern="1200" dirty="0" smtClean="0">
              <a:latin typeface="맑은 고딕" pitchFamily="50" charset="-127"/>
              <a:ea typeface="맑은 고딕" pitchFamily="50" charset="-127"/>
            </a:rPr>
            <a:t>고객이 </a:t>
          </a:r>
          <a:r>
            <a:rPr lang="ko-KR" altLang="en-US" sz="1000" kern="1200" dirty="0" err="1" smtClean="0">
              <a:latin typeface="맑은 고딕" pitchFamily="50" charset="-127"/>
              <a:ea typeface="맑은 고딕" pitchFamily="50" charset="-127"/>
            </a:rPr>
            <a:t>입소문도</a:t>
          </a:r>
          <a:r>
            <a:rPr lang="ko-KR" altLang="en-US" sz="1000" kern="1200" dirty="0" smtClean="0">
              <a:latin typeface="맑은 고딕" pitchFamily="50" charset="-127"/>
              <a:ea typeface="맑은 고딕" pitchFamily="50" charset="-127"/>
            </a:rPr>
            <a:t> 낼 것입니다</a:t>
          </a:r>
          <a:r>
            <a:rPr lang="en-US" altLang="ko-KR" sz="1000" kern="1200" dirty="0" smtClean="0">
              <a:latin typeface="맑은 고딕" pitchFamily="50" charset="-127"/>
              <a:ea typeface="맑은 고딕" pitchFamily="50" charset="-127"/>
            </a:rPr>
            <a:t>. </a:t>
          </a:r>
          <a:endParaRPr lang="ko-KR" altLang="en-US" sz="1000" kern="1200" dirty="0">
            <a:latin typeface="맑은 고딕" pitchFamily="50" charset="-127"/>
            <a:ea typeface="맑은 고딕" pitchFamily="50" charset="-127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000" kern="1200" dirty="0" smtClean="0">
              <a:latin typeface="맑은 고딕" pitchFamily="50" charset="-127"/>
              <a:ea typeface="맑은 고딕" pitchFamily="50" charset="-127"/>
            </a:rPr>
            <a:t>때로는 심플하게 한가지의 정보를 제공하는 것이 고객이 고민 없이 참여하기 쉽습니다</a:t>
          </a:r>
          <a:r>
            <a:rPr lang="en-US" altLang="ko-KR" sz="1000" kern="1200" dirty="0" smtClean="0">
              <a:latin typeface="맑은 고딕" pitchFamily="50" charset="-127"/>
              <a:ea typeface="맑은 고딕" pitchFamily="50" charset="-127"/>
            </a:rPr>
            <a:t>.</a:t>
          </a:r>
          <a:r>
            <a:rPr lang="ko-KR" altLang="en-US" sz="1000" kern="1200" dirty="0" smtClean="0">
              <a:latin typeface="맑은 고딕" pitchFamily="50" charset="-127"/>
              <a:ea typeface="맑은 고딕" pitchFamily="50" charset="-127"/>
            </a:rPr>
            <a:t> </a:t>
          </a:r>
          <a:endParaRPr lang="ko-KR" altLang="en-US" sz="1000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0" y="2948774"/>
        <a:ext cx="7867650" cy="484380"/>
      </dsp:txXfrm>
    </dsp:sp>
    <dsp:sp modelId="{D3E7AC0C-2F84-4D81-87B2-EEA848DF38B9}">
      <dsp:nvSpPr>
        <dsp:cNvPr id="0" name=""/>
        <dsp:cNvSpPr/>
      </dsp:nvSpPr>
      <dsp:spPr>
        <a:xfrm>
          <a:off x="0" y="3433154"/>
          <a:ext cx="7867650" cy="4078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smtClean="0">
              <a:latin typeface="맑은 고딕" pitchFamily="50" charset="-127"/>
              <a:ea typeface="맑은 고딕" pitchFamily="50" charset="-127"/>
            </a:rPr>
            <a:t>매장에 이미 찾은 고객이 바로 참여하는 것을 방지할 수 있나요</a:t>
          </a:r>
          <a:r>
            <a:rPr lang="en-US" altLang="ko-KR" sz="1300" kern="1200" dirty="0" smtClean="0">
              <a:latin typeface="맑은 고딕" pitchFamily="50" charset="-127"/>
              <a:ea typeface="맑은 고딕" pitchFamily="50" charset="-127"/>
            </a:rPr>
            <a:t>?</a:t>
          </a:r>
          <a:endParaRPr lang="ko-KR" altLang="en-US" sz="1300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19908" y="3453062"/>
        <a:ext cx="7827834" cy="368002"/>
      </dsp:txXfrm>
    </dsp:sp>
    <dsp:sp modelId="{AB03F00C-6175-4EA7-8130-E4287A588804}">
      <dsp:nvSpPr>
        <dsp:cNvPr id="0" name=""/>
        <dsp:cNvSpPr/>
      </dsp:nvSpPr>
      <dsp:spPr>
        <a:xfrm>
          <a:off x="0" y="3840972"/>
          <a:ext cx="7867650" cy="48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798" tIns="16510" rIns="92456" bIns="16510" numCol="1" spcCol="1270" anchor="t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000" kern="1200" dirty="0" smtClean="0">
              <a:latin typeface="맑은 고딕" pitchFamily="50" charset="-127"/>
              <a:ea typeface="맑은 고딕" pitchFamily="50" charset="-127"/>
            </a:rPr>
            <a:t>예</a:t>
          </a:r>
          <a:r>
            <a:rPr lang="en-US" altLang="ko-KR" sz="1000" kern="1200" dirty="0" smtClean="0">
              <a:latin typeface="맑은 고딕" pitchFamily="50" charset="-127"/>
              <a:ea typeface="맑은 고딕" pitchFamily="50" charset="-127"/>
            </a:rPr>
            <a:t>, BMS </a:t>
          </a:r>
          <a:r>
            <a:rPr lang="ko-KR" altLang="en-US" sz="1000" kern="1200" dirty="0" smtClean="0">
              <a:latin typeface="맑은 고딕" pitchFamily="50" charset="-127"/>
              <a:ea typeface="맑은 고딕" pitchFamily="50" charset="-127"/>
            </a:rPr>
            <a:t>설정에서 유효기간을 </a:t>
          </a:r>
          <a:r>
            <a:rPr lang="ko-KR" altLang="en-US" sz="1000" kern="1200" dirty="0" err="1" smtClean="0">
              <a:latin typeface="맑은 고딕" pitchFamily="50" charset="-127"/>
              <a:ea typeface="맑은 고딕" pitchFamily="50" charset="-127"/>
            </a:rPr>
            <a:t>참여후</a:t>
          </a:r>
          <a:r>
            <a:rPr lang="ko-KR" altLang="en-US" sz="1000" kern="1200" dirty="0" smtClean="0">
              <a:latin typeface="맑은 고딕" pitchFamily="50" charset="-127"/>
              <a:ea typeface="맑은 고딕" pitchFamily="50" charset="-127"/>
            </a:rPr>
            <a:t> 일정시간 이후로 적용할 수 있습니다</a:t>
          </a:r>
          <a:r>
            <a:rPr lang="en-US" altLang="ko-KR" sz="1000" kern="1200" dirty="0" smtClean="0">
              <a:latin typeface="맑은 고딕" pitchFamily="50" charset="-127"/>
              <a:ea typeface="맑은 고딕" pitchFamily="50" charset="-127"/>
            </a:rPr>
            <a:t>.</a:t>
          </a:r>
          <a:endParaRPr lang="ko-KR" altLang="en-US" sz="1000" kern="1200" dirty="0">
            <a:latin typeface="맑은 고딕" pitchFamily="50" charset="-127"/>
            <a:ea typeface="맑은 고딕" pitchFamily="50" charset="-127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000" kern="1200" dirty="0" smtClean="0">
              <a:latin typeface="맑은 고딕" pitchFamily="50" charset="-127"/>
              <a:ea typeface="맑은 고딕" pitchFamily="50" charset="-127"/>
            </a:rPr>
            <a:t>매장 내에서 포스트로 홍보하더라도 방문 고객에게 유효기간을 다음날이나 일정시간 후로 지정하면 재방문을 유도할 수 있습니다</a:t>
          </a:r>
          <a:r>
            <a:rPr lang="en-US" altLang="ko-KR" sz="1000" kern="1200" dirty="0" smtClean="0">
              <a:latin typeface="맑은 고딕" pitchFamily="50" charset="-127"/>
              <a:ea typeface="맑은 고딕" pitchFamily="50" charset="-127"/>
            </a:rPr>
            <a:t>.</a:t>
          </a:r>
          <a:endParaRPr lang="ko-KR" altLang="en-US" sz="1000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0" y="3840972"/>
        <a:ext cx="7867650" cy="484380"/>
      </dsp:txXfrm>
    </dsp:sp>
    <dsp:sp modelId="{07408401-0A38-49DA-8105-B9F0ABD625E1}">
      <dsp:nvSpPr>
        <dsp:cNvPr id="0" name=""/>
        <dsp:cNvSpPr/>
      </dsp:nvSpPr>
      <dsp:spPr>
        <a:xfrm>
          <a:off x="0" y="4325352"/>
          <a:ext cx="7867650" cy="4078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smtClean="0">
              <a:latin typeface="맑은 고딕" pitchFamily="50" charset="-127"/>
              <a:ea typeface="맑은 고딕" pitchFamily="50" charset="-127"/>
            </a:rPr>
            <a:t>문자메시지를 다른 사람에게 전달할 수 있나요</a:t>
          </a:r>
          <a:r>
            <a:rPr lang="en-US" altLang="ko-KR" sz="1300" kern="1200" dirty="0" smtClean="0">
              <a:latin typeface="맑은 고딕" pitchFamily="50" charset="-127"/>
              <a:ea typeface="맑은 고딕" pitchFamily="50" charset="-127"/>
            </a:rPr>
            <a:t>?</a:t>
          </a:r>
          <a:endParaRPr lang="ko-KR" altLang="en-US" sz="1300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19908" y="4345260"/>
        <a:ext cx="7827834" cy="368002"/>
      </dsp:txXfrm>
    </dsp:sp>
    <dsp:sp modelId="{88C56812-D5F6-40EE-9A49-77D6638F9BA9}">
      <dsp:nvSpPr>
        <dsp:cNvPr id="0" name=""/>
        <dsp:cNvSpPr/>
      </dsp:nvSpPr>
      <dsp:spPr>
        <a:xfrm>
          <a:off x="0" y="4733170"/>
          <a:ext cx="7867650" cy="48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798" tIns="16510" rIns="92456" bIns="16510" numCol="1" spcCol="1270" anchor="t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000" kern="1200" dirty="0" smtClean="0">
              <a:latin typeface="맑은 고딕" pitchFamily="50" charset="-127"/>
              <a:ea typeface="맑은 고딕" pitchFamily="50" charset="-127"/>
            </a:rPr>
            <a:t>예</a:t>
          </a:r>
          <a:r>
            <a:rPr lang="en-US" altLang="ko-KR" sz="1000" kern="1200" dirty="0" smtClean="0"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sz="1000" kern="1200" dirty="0" smtClean="0">
              <a:latin typeface="맑은 고딕" pitchFamily="50" charset="-127"/>
              <a:ea typeface="맑은 고딕" pitchFamily="50" charset="-127"/>
            </a:rPr>
            <a:t>일반적으로는 그렇습니다</a:t>
          </a:r>
          <a:r>
            <a:rPr lang="en-US" altLang="ko-KR" sz="1000" kern="1200" dirty="0" smtClean="0">
              <a:latin typeface="맑은 고딕" pitchFamily="50" charset="-127"/>
              <a:ea typeface="맑은 고딕" pitchFamily="50" charset="-127"/>
            </a:rPr>
            <a:t>. </a:t>
          </a:r>
          <a:r>
            <a:rPr lang="ko-KR" altLang="en-US" sz="1000" kern="1200" dirty="0" err="1" smtClean="0">
              <a:latin typeface="맑은 고딕" pitchFamily="50" charset="-127"/>
              <a:ea typeface="맑은 고딕" pitchFamily="50" charset="-127"/>
            </a:rPr>
            <a:t>입소문</a:t>
          </a:r>
          <a:r>
            <a:rPr lang="ko-KR" altLang="en-US" sz="1000" kern="1200" dirty="0" smtClean="0">
              <a:latin typeface="맑은 고딕" pitchFamily="50" charset="-127"/>
              <a:ea typeface="맑은 고딕" pitchFamily="50" charset="-127"/>
            </a:rPr>
            <a:t> 효과를 기대할 수 있습니다</a:t>
          </a:r>
          <a:r>
            <a:rPr lang="en-US" altLang="ko-KR" sz="1000" kern="1200" dirty="0" smtClean="0">
              <a:latin typeface="맑은 고딕" pitchFamily="50" charset="-127"/>
              <a:ea typeface="맑은 고딕" pitchFamily="50" charset="-127"/>
            </a:rPr>
            <a:t>. </a:t>
          </a:r>
          <a:endParaRPr lang="ko-KR" altLang="en-US" sz="1000" kern="1200" dirty="0">
            <a:latin typeface="맑은 고딕" pitchFamily="50" charset="-127"/>
            <a:ea typeface="맑은 고딕" pitchFamily="50" charset="-127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000" kern="1200" dirty="0" smtClean="0">
              <a:latin typeface="맑은 고딕" pitchFamily="50" charset="-127"/>
              <a:ea typeface="맑은 고딕" pitchFamily="50" charset="-127"/>
            </a:rPr>
            <a:t>전달이 불가능하게 하려면 </a:t>
          </a:r>
          <a:r>
            <a:rPr lang="en-US" altLang="ko-KR" sz="1000" kern="1200" dirty="0" smtClean="0">
              <a:latin typeface="맑은 고딕" pitchFamily="50" charset="-127"/>
              <a:ea typeface="맑은 고딕" pitchFamily="50" charset="-127"/>
            </a:rPr>
            <a:t>SMS URL</a:t>
          </a:r>
          <a:r>
            <a:rPr lang="ko-KR" altLang="en-US" sz="1000" kern="1200" dirty="0" smtClean="0">
              <a:latin typeface="맑은 고딕" pitchFamily="50" charset="-127"/>
              <a:ea typeface="맑은 고딕" pitchFamily="50" charset="-127"/>
            </a:rPr>
            <a:t>로 복사방지를 하거나 웹에서 수신자 확인을 통해 구별할 수 있습니다</a:t>
          </a:r>
          <a:r>
            <a:rPr lang="en-US" altLang="ko-KR" sz="1000" kern="1200" dirty="0" smtClean="0">
              <a:latin typeface="맑은 고딕" pitchFamily="50" charset="-127"/>
              <a:ea typeface="맑은 고딕" pitchFamily="50" charset="-127"/>
            </a:rPr>
            <a:t>.</a:t>
          </a:r>
          <a:endParaRPr lang="ko-KR" altLang="en-US" sz="1000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0" y="4733170"/>
        <a:ext cx="7867650" cy="484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굴림" pitchFamily="50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pitchFamily="50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0115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굴림" pitchFamily="50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0115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pitchFamily="50" charset="-127"/>
                <a:cs typeface="+mn-cs"/>
              </a:defRPr>
            </a:lvl1pPr>
          </a:lstStyle>
          <a:p>
            <a:pPr>
              <a:defRPr/>
            </a:pPr>
            <a:fld id="{EB1DB133-1457-42BA-97AB-5D02E0B4AF3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07134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de-DE" altLang="ko-K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de-DE" altLang="ko-KR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8063" y="727075"/>
            <a:ext cx="4841875" cy="3632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00575"/>
            <a:ext cx="54864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0115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de-DE" altLang="ko-K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0115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fld id="{FC239C6A-0791-4183-92EB-7CFC50076D02}" type="slidenum">
              <a:rPr lang="de-DE" altLang="ko-KR"/>
              <a:pPr>
                <a:defRPr/>
              </a:pPr>
              <a:t>‹#›</a:t>
            </a:fld>
            <a:endParaRPr lang="de-DE" altLang="ko-KR"/>
          </a:p>
        </p:txBody>
      </p:sp>
    </p:spTree>
    <p:extLst>
      <p:ext uri="{BB962C8B-B14F-4D97-AF65-F5344CB8AC3E}">
        <p14:creationId xmlns:p14="http://schemas.microsoft.com/office/powerpoint/2010/main" val="111657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A37AF9-9B48-40DA-AC98-3FEA412493CE}" type="slidenum">
              <a:rPr lang="de-DE" altLang="ko-KR" smtClean="0"/>
              <a:pPr/>
              <a:t>1</a:t>
            </a:fld>
            <a:endParaRPr lang="de-DE" altLang="ko-KR" smtClean="0"/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887788" y="9205913"/>
            <a:ext cx="2970212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5BC1237-9E0E-401B-BB7C-32C7BBCB2E64}" type="slidenum">
              <a:rPr lang="en-GB" altLang="ko-KR" sz="1300">
                <a:ea typeface="굴림" pitchFamily="50" charset="-127"/>
              </a:rPr>
              <a:pPr algn="r" defTabSz="947738"/>
              <a:t>1</a:t>
            </a:fld>
            <a:endParaRPr lang="en-GB" altLang="ko-KR" sz="1300">
              <a:ea typeface="굴림" pitchFamily="50" charset="-127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8063" y="727075"/>
            <a:ext cx="4843462" cy="3633788"/>
          </a:xfrm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00575"/>
            <a:ext cx="5029200" cy="4359275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altLang="ko-KR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65EC45-A48C-4385-BF59-FD487C4DEF27}" type="slidenum">
              <a:rPr lang="de-DE" altLang="ko-KR" smtClean="0"/>
              <a:pPr/>
              <a:t>2</a:t>
            </a:fld>
            <a:endParaRPr lang="de-DE" altLang="ko-KR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8063" y="727075"/>
            <a:ext cx="4843462" cy="3633788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00575"/>
            <a:ext cx="5029200" cy="4359275"/>
          </a:xfrm>
          <a:noFill/>
          <a:ln/>
        </p:spPr>
        <p:txBody>
          <a:bodyPr/>
          <a:lstStyle/>
          <a:p>
            <a:pPr eaLnBrk="1" hangingPunct="1"/>
            <a:endParaRPr lang="ko-KR" altLang="ko-KR" noProof="1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7AE187-DC1C-417C-8325-C3C05D8050F7}" type="slidenum">
              <a:rPr lang="de-DE" altLang="ko-KR" smtClean="0"/>
              <a:pPr/>
              <a:t>9</a:t>
            </a:fld>
            <a:endParaRPr lang="de-DE" altLang="ko-KR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8063" y="727075"/>
            <a:ext cx="4843462" cy="3633788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00575"/>
            <a:ext cx="5029200" cy="4359275"/>
          </a:xfrm>
          <a:noFill/>
          <a:ln/>
        </p:spPr>
        <p:txBody>
          <a:bodyPr/>
          <a:lstStyle/>
          <a:p>
            <a:pPr eaLnBrk="1" hangingPunct="1"/>
            <a:endParaRPr lang="ko-KR" altLang="ko-KR" noProof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291572-89BB-4429-BA48-593008352FFE}" type="slidenum">
              <a:rPr lang="de-DE" altLang="ko-KR" smtClean="0"/>
              <a:pPr/>
              <a:t>11</a:t>
            </a:fld>
            <a:endParaRPr lang="de-DE" altLang="ko-K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8063" y="727075"/>
            <a:ext cx="4843462" cy="3633788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00575"/>
            <a:ext cx="5029200" cy="4359275"/>
          </a:xfrm>
          <a:noFill/>
          <a:ln/>
        </p:spPr>
        <p:txBody>
          <a:bodyPr/>
          <a:lstStyle/>
          <a:p>
            <a:pPr eaLnBrk="1" hangingPunct="1"/>
            <a:endParaRPr lang="ko-KR" altLang="ko-KR" noProof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305300" y="6493073"/>
            <a:ext cx="409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7BCF0B5-CBB4-4ABD-99E5-321AF92C41BD}" type="slidenum">
              <a:rPr lang="ko-KR" altLang="en-US" sz="1400" smtClean="0">
                <a:latin typeface="맑은 고딕" pitchFamily="50" charset="-127"/>
                <a:ea typeface="맑은 고딕" pitchFamily="50" charset="-127"/>
              </a:rPr>
              <a:pPr algn="ctr"/>
              <a:t>‹#›</a:t>
            </a:fld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hyperlink" Target="http://www.wowbiz.co.kr/" TargetMode="External"/><Relationship Id="rId4" Type="http://schemas.openxmlformats.org/officeDocument/2006/relationships/hyperlink" Target="mailto:jmpark@wowbiz.co.k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18"/>
          <p:cNvSpPr txBox="1">
            <a:spLocks noChangeArrowheads="1"/>
          </p:cNvSpPr>
          <p:nvPr/>
        </p:nvSpPr>
        <p:spPr bwMode="auto">
          <a:xfrm>
            <a:off x="2843213" y="4271963"/>
            <a:ext cx="3446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와우비즈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㈜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6376" y="2036728"/>
            <a:ext cx="7928043" cy="1057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휴대전화 광고시스템 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BMS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소개서 </a:t>
            </a:r>
            <a:endParaRPr lang="en-US" altLang="ko-KR" sz="32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ts val="4000"/>
              </a:lnSpc>
            </a:pPr>
            <a:r>
              <a:rPr lang="ko-KR" altLang="en-US" sz="2400" noProof="1" smtClean="0">
                <a:latin typeface="맑은 고딕" pitchFamily="50" charset="-127"/>
                <a:ea typeface="맑은 고딕" pitchFamily="50" charset="-127"/>
              </a:rPr>
              <a:t>모바일 마케팅의 새로운 패러다임</a:t>
            </a:r>
            <a:endParaRPr lang="ko-KR" altLang="en-US" sz="2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531813" y="6110288"/>
            <a:ext cx="83708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서울시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구로구 구로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동 </a:t>
            </a: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대륭포스트타워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차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1804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호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. http://:www.bmscenter.com</a:t>
            </a:r>
          </a:p>
          <a:p>
            <a:pPr algn="r">
              <a:lnSpc>
                <a:spcPct val="150000"/>
              </a:lnSpc>
            </a:pP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 err="1" smtClean="0">
                <a:latin typeface="맑은 고딕" pitchFamily="50" charset="-127"/>
                <a:ea typeface="맑은 고딕" pitchFamily="50" charset="-127"/>
              </a:rPr>
              <a:t>와우비즈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주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TEL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: 02-2082-2382  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FAX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: 02-2082-2385  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BMS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: 070-8855-9980(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회사소개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약도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5124451" y="171450"/>
            <a:ext cx="3810000" cy="552450"/>
          </a:xfrm>
          <a:prstGeom prst="roundRect">
            <a:avLst>
              <a:gd name="adj" fmla="val 10543"/>
            </a:avLst>
          </a:prstGeom>
          <a:solidFill>
            <a:srgbClr val="83C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12" name="Picture 11" descr="C:\Users\jmpark\업무문서\10 BMS프로젝트\참고이미지\BM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0498" y="254334"/>
            <a:ext cx="576000" cy="38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모서리가 둥근 직사각형 15"/>
          <p:cNvSpPr/>
          <p:nvPr/>
        </p:nvSpPr>
        <p:spPr bwMode="auto">
          <a:xfrm>
            <a:off x="5897340" y="261652"/>
            <a:ext cx="1981918" cy="3720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1688-4708</a:t>
            </a:r>
            <a:endParaRPr lang="ko-KR" altLang="en-US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79259" y="278398"/>
            <a:ext cx="1055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BMS</a:t>
            </a:r>
            <a:r>
              <a:rPr lang="ko-KR" altLang="en-US" sz="1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소개</a:t>
            </a:r>
            <a:endParaRPr lang="ko-KR" altLang="en-US" sz="16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42980" y="685800"/>
            <a:ext cx="3760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>
                <a:latin typeface="맑은 고딕" pitchFamily="50" charset="-127"/>
                <a:ea typeface="맑은 고딕" pitchFamily="50" charset="-127"/>
              </a:rPr>
              <a:t>※ </a:t>
            </a:r>
            <a:r>
              <a:rPr lang="ko-KR" altLang="en-US" sz="1050" dirty="0" smtClean="0">
                <a:latin typeface="맑은 고딕" pitchFamily="50" charset="-127"/>
                <a:ea typeface="맑은 고딕" pitchFamily="50" charset="-127"/>
              </a:rPr>
              <a:t>지금 전화하시면 통화 없이 </a:t>
            </a:r>
            <a:r>
              <a:rPr lang="en-US" altLang="ko-KR" sz="1050" dirty="0" smtClean="0">
                <a:latin typeface="맑은 고딕" pitchFamily="50" charset="-127"/>
                <a:ea typeface="맑은 고딕" pitchFamily="50" charset="-127"/>
              </a:rPr>
              <a:t>BMS</a:t>
            </a:r>
            <a:r>
              <a:rPr lang="ko-KR" altLang="en-US" sz="1050" dirty="0" smtClean="0">
                <a:latin typeface="맑은 고딕" pitchFamily="50" charset="-127"/>
                <a:ea typeface="맑은 고딕" pitchFamily="50" charset="-127"/>
              </a:rPr>
              <a:t>소개 문자가 도착합니다</a:t>
            </a:r>
            <a:r>
              <a:rPr lang="en-US" altLang="ko-KR" sz="105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05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그룹 11"/>
          <p:cNvGrpSpPr>
            <a:grpSpLocks/>
          </p:cNvGrpSpPr>
          <p:nvPr/>
        </p:nvGrpSpPr>
        <p:grpSpPr bwMode="auto">
          <a:xfrm>
            <a:off x="1800224" y="942975"/>
            <a:ext cx="3352801" cy="4724400"/>
            <a:chOff x="428625" y="1071563"/>
            <a:chExt cx="3563938" cy="504031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1275" name="Picture 4" descr="D:\10 내문서\네이트온 받은 파일\family_restauran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625" y="1071563"/>
              <a:ext cx="3563938" cy="5040312"/>
            </a:xfrm>
            <a:prstGeom prst="rect">
              <a:avLst/>
            </a:prstGeom>
            <a:noFill/>
            <a:ln w="3175" cmpd="sng">
              <a:noFill/>
              <a:miter lim="800000"/>
              <a:headEnd/>
              <a:tailEnd/>
            </a:ln>
          </p:spPr>
        </p:pic>
        <p:sp>
          <p:nvSpPr>
            <p:cNvPr id="15" name="모서리가 둥근 직사각형 14"/>
            <p:cNvSpPr/>
            <p:nvPr/>
          </p:nvSpPr>
          <p:spPr>
            <a:xfrm>
              <a:off x="1214233" y="5631143"/>
              <a:ext cx="1643380" cy="285486"/>
            </a:xfrm>
            <a:prstGeom prst="roundRect">
              <a:avLst/>
            </a:prstGeom>
            <a:solidFill>
              <a:schemeClr val="bg1"/>
            </a:solidFill>
            <a:ln w="3175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600" b="1" dirty="0" smtClean="0">
                  <a:solidFill>
                    <a:schemeClr val="tx1"/>
                  </a:solidFill>
                  <a:ea typeface="굴림" pitchFamily="50" charset="-127"/>
                </a:rPr>
                <a:t>012-369-2382</a:t>
              </a:r>
              <a:endParaRPr lang="ko-KR" altLang="en-US" b="1" dirty="0">
                <a:solidFill>
                  <a:schemeClr val="tx1"/>
                </a:solidFill>
                <a:ea typeface="굴림" pitchFamily="50" charset="-127"/>
              </a:endParaRPr>
            </a:p>
          </p:txBody>
        </p:sp>
      </p:grpSp>
      <p:grpSp>
        <p:nvGrpSpPr>
          <p:cNvPr id="11267" name="그룹 9"/>
          <p:cNvGrpSpPr>
            <a:grpSpLocks/>
          </p:cNvGrpSpPr>
          <p:nvPr/>
        </p:nvGrpSpPr>
        <p:grpSpPr bwMode="auto">
          <a:xfrm>
            <a:off x="5402264" y="938213"/>
            <a:ext cx="3328108" cy="4738687"/>
            <a:chOff x="5580062" y="1160681"/>
            <a:chExt cx="3563938" cy="507634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1273" name="Picture 2" descr="D:\10 내문서\네이트온 받은 파일\햄버거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80062" y="1160681"/>
              <a:ext cx="3563938" cy="5076345"/>
            </a:xfrm>
            <a:prstGeom prst="rect">
              <a:avLst/>
            </a:prstGeom>
            <a:noFill/>
            <a:ln w="3175" cmpd="sng">
              <a:noFill/>
              <a:miter lim="800000"/>
              <a:headEnd/>
              <a:tailEnd/>
            </a:ln>
          </p:spPr>
        </p:pic>
        <p:sp>
          <p:nvSpPr>
            <p:cNvPr id="9" name="모서리가 둥근 직사각형 8"/>
            <p:cNvSpPr/>
            <p:nvPr/>
          </p:nvSpPr>
          <p:spPr bwMode="auto">
            <a:xfrm>
              <a:off x="6342708" y="5698874"/>
              <a:ext cx="1641741" cy="287123"/>
            </a:xfrm>
            <a:prstGeom prst="roundRect">
              <a:avLst/>
            </a:prstGeom>
            <a:solidFill>
              <a:schemeClr val="bg1"/>
            </a:solidFill>
            <a:ln w="3175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600" b="1" dirty="0" smtClean="0">
                  <a:solidFill>
                    <a:schemeClr val="tx1"/>
                  </a:solidFill>
                  <a:ea typeface="굴림" pitchFamily="50" charset="-127"/>
                </a:rPr>
                <a:t>012-369-2382</a:t>
              </a:r>
              <a:endParaRPr lang="ko-KR" altLang="en-US" sz="1600" b="1" dirty="0" smtClean="0">
                <a:solidFill>
                  <a:schemeClr val="tx1"/>
                </a:solidFill>
                <a:ea typeface="굴림" pitchFamily="50" charset="-127"/>
              </a:endParaRPr>
            </a:p>
          </p:txBody>
        </p:sp>
      </p:grpSp>
      <p:sp>
        <p:nvSpPr>
          <p:cNvPr id="16" name="Rectangle 8"/>
          <p:cNvSpPr txBox="1">
            <a:spLocks noChangeArrowheads="1"/>
          </p:cNvSpPr>
          <p:nvPr/>
        </p:nvSpPr>
        <p:spPr>
          <a:xfrm>
            <a:off x="300038" y="411163"/>
            <a:ext cx="8520112" cy="6477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ko-KR" altLang="en-US" sz="2600" b="1" kern="0" noProof="1">
                <a:latin typeface="맑은 고딕" pitchFamily="50" charset="-127"/>
                <a:ea typeface="맑은 고딕" pitchFamily="50" charset="-127"/>
                <a:cs typeface="+mj-cs"/>
              </a:rPr>
              <a:t>이벤트 활용 예시 </a:t>
            </a:r>
            <a:endParaRPr lang="ko-KR" sz="2600" b="1" kern="0" noProof="1"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pic>
        <p:nvPicPr>
          <p:cNvPr id="11269" name="그림 6" descr="핸드폰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124200"/>
            <a:ext cx="201660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모서리가 둥근 직사각형 9"/>
          <p:cNvSpPr/>
          <p:nvPr/>
        </p:nvSpPr>
        <p:spPr bwMode="auto">
          <a:xfrm>
            <a:off x="2273586" y="5791200"/>
            <a:ext cx="6087092" cy="7112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ko-KR" altLang="en-US" sz="14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산돌고딕 M"/>
              </a:rPr>
              <a:t>할인쿠폰</a:t>
            </a:r>
            <a:r>
              <a:rPr lang="en-US" altLang="ko-KR" sz="14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산돌고딕 M"/>
              </a:rPr>
              <a:t>, </a:t>
            </a:r>
            <a:r>
              <a:rPr lang="ko-KR" altLang="en-US" sz="14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산돌고딕 M"/>
              </a:rPr>
              <a:t>무료쿠폰 등의 제공을 통한 내점 고객증가</a:t>
            </a:r>
            <a:r>
              <a:rPr lang="en-US" altLang="ko-KR" sz="14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산돌고딕 M"/>
              </a:rPr>
              <a:t>, </a:t>
            </a:r>
            <a:br>
              <a:rPr lang="en-US" altLang="ko-KR" sz="14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산돌고딕 M"/>
              </a:rPr>
            </a:br>
            <a:r>
              <a:rPr lang="ko-KR" altLang="en-US" sz="14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산돌고딕 M"/>
              </a:rPr>
              <a:t>지속적인 서비스 쿠폰</a:t>
            </a:r>
            <a:r>
              <a:rPr lang="en-US" altLang="ko-KR" sz="14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산돌고딕 M"/>
              </a:rPr>
              <a:t> </a:t>
            </a:r>
            <a:r>
              <a:rPr lang="ko-KR" altLang="en-US" sz="14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산돌고딕 M"/>
              </a:rPr>
              <a:t>발행</a:t>
            </a:r>
            <a:r>
              <a:rPr lang="en-US" altLang="ko-KR" sz="14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산돌고딕 M"/>
              </a:rPr>
              <a:t>, </a:t>
            </a:r>
            <a:r>
              <a:rPr lang="ko-KR" altLang="en-US" sz="14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산돌고딕 M"/>
              </a:rPr>
              <a:t>이벤트 소식 전달을 통해 단골고객 확보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71749" y="5248276"/>
            <a:ext cx="1419226" cy="21907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070-8855-9988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2686" y="5205425"/>
            <a:ext cx="1419226" cy="21907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070-8855-9988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그림 14" descr="명함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28850"/>
            <a:ext cx="29718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모서리가 둥근 직사각형 32"/>
          <p:cNvSpPr/>
          <p:nvPr/>
        </p:nvSpPr>
        <p:spPr bwMode="auto">
          <a:xfrm>
            <a:off x="3630309" y="5961987"/>
            <a:ext cx="4476466" cy="561644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ko-KR" altLang="en-US" sz="14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산돌고딕 M"/>
              </a:rPr>
              <a:t>명함을 통한 약도</a:t>
            </a:r>
            <a:r>
              <a:rPr lang="en-US" altLang="ko-KR" sz="14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산돌고딕 M"/>
              </a:rPr>
              <a:t>, </a:t>
            </a:r>
            <a:r>
              <a:rPr lang="ko-KR" altLang="en-US" sz="14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산돌고딕 M"/>
              </a:rPr>
              <a:t>회사소개</a:t>
            </a:r>
            <a:r>
              <a:rPr lang="en-US" altLang="ko-KR" sz="14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산돌고딕 M"/>
              </a:rPr>
              <a:t>, </a:t>
            </a:r>
            <a:r>
              <a:rPr lang="ko-KR" altLang="en-US" sz="14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산돌고딕 M"/>
              </a:rPr>
              <a:t>개인</a:t>
            </a:r>
            <a:r>
              <a:rPr lang="en-US" altLang="ko-KR" sz="14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산돌고딕 M"/>
              </a:rPr>
              <a:t>PR </a:t>
            </a:r>
            <a:r>
              <a:rPr lang="ko-KR" altLang="en-US" sz="14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산돌고딕 M"/>
              </a:rPr>
              <a:t>가능</a:t>
            </a:r>
          </a:p>
        </p:txBody>
      </p:sp>
      <p:sp>
        <p:nvSpPr>
          <p:cNvPr id="21" name="Rectangle 8"/>
          <p:cNvSpPr txBox="1">
            <a:spLocks noChangeArrowheads="1"/>
          </p:cNvSpPr>
          <p:nvPr/>
        </p:nvSpPr>
        <p:spPr>
          <a:xfrm>
            <a:off x="300038" y="411163"/>
            <a:ext cx="8520112" cy="6477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b="1" i="0" u="none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명함 활용 예시</a:t>
            </a:r>
            <a:endParaRPr kumimoji="0" lang="ko-KR" sz="2600" b="1" i="0" u="none" strike="noStrike" kern="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3654425" y="782638"/>
            <a:ext cx="4357688" cy="2817812"/>
            <a:chOff x="3654425" y="782638"/>
            <a:chExt cx="4357688" cy="2817812"/>
          </a:xfrm>
        </p:grpSpPr>
        <p:grpSp>
          <p:nvGrpSpPr>
            <p:cNvPr id="9219" name="그룹 8"/>
            <p:cNvGrpSpPr>
              <a:grpSpLocks/>
            </p:cNvGrpSpPr>
            <p:nvPr/>
          </p:nvGrpSpPr>
          <p:grpSpPr bwMode="auto">
            <a:xfrm>
              <a:off x="3654425" y="782638"/>
              <a:ext cx="4357688" cy="2428875"/>
              <a:chOff x="1428728" y="1428736"/>
              <a:chExt cx="4357718" cy="2428892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직사각형 16"/>
              <p:cNvSpPr/>
              <p:nvPr/>
            </p:nvSpPr>
            <p:spPr bwMode="auto">
              <a:xfrm flipV="1">
                <a:off x="1428728" y="1428736"/>
                <a:ext cx="4357718" cy="2428892"/>
              </a:xfrm>
              <a:prstGeom prst="rect">
                <a:avLst/>
              </a:prstGeom>
              <a:ln w="12700"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10800000" anchor="ctr"/>
              <a:lstStyle/>
              <a:p>
                <a:pPr algn="ctr">
                  <a:lnSpc>
                    <a:spcPct val="70000"/>
                  </a:lnSpc>
                  <a:spcBef>
                    <a:spcPct val="50000"/>
                  </a:spcBef>
                  <a:defRPr/>
                </a:pPr>
                <a:endParaRPr lang="ko-KR" altLang="en-US" sz="3200">
                  <a:solidFill>
                    <a:schemeClr val="tx1"/>
                  </a:solidFill>
                  <a:ea typeface="굴림" pitchFamily="50" charset="-127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500166" y="2428868"/>
                <a:ext cx="4286280" cy="785817"/>
              </a:xfrm>
              <a:prstGeom prst="rect">
                <a:avLst/>
              </a:prstGeom>
            </p:spPr>
            <p:txBody>
              <a:bodyPr lIns="0" tIns="0" rIns="0" bIns="0" anchor="ctr" anchorCtr="1">
                <a:normAutofit fontScale="25000" lnSpcReduction="20000"/>
              </a:bodyPr>
              <a:lstStyle/>
              <a:p>
                <a:pPr marL="342900" indent="-342900" algn="r">
                  <a:spcBef>
                    <a:spcPct val="20000"/>
                  </a:spcBef>
                  <a:defRPr/>
                </a:pPr>
                <a:r>
                  <a:rPr lang="en-US" altLang="ko-KR" sz="3200" dirty="0">
                    <a:latin typeface="맑은 고딕" pitchFamily="50" charset="-127"/>
                    <a:ea typeface="맑은 고딕" pitchFamily="50" charset="-127"/>
                    <a:cs typeface="+mn-cs"/>
                  </a:rPr>
                  <a:t>152-790 </a:t>
                </a:r>
                <a:r>
                  <a:rPr lang="ko-KR" altLang="en-US" sz="3200" dirty="0">
                    <a:latin typeface="맑은 고딕" pitchFamily="50" charset="-127"/>
                    <a:ea typeface="맑은 고딕" pitchFamily="50" charset="-127"/>
                    <a:cs typeface="+mn-cs"/>
                  </a:rPr>
                  <a:t>서울시 구로구 구로동 </a:t>
                </a:r>
                <a:r>
                  <a:rPr lang="ko-KR" altLang="en-US" sz="3200" dirty="0" err="1">
                    <a:latin typeface="맑은 고딕" pitchFamily="50" charset="-127"/>
                    <a:ea typeface="맑은 고딕" pitchFamily="50" charset="-127"/>
                    <a:cs typeface="+mn-cs"/>
                  </a:rPr>
                  <a:t>대륭포스트</a:t>
                </a:r>
                <a:r>
                  <a:rPr lang="ko-KR" altLang="en-US" sz="3200" dirty="0">
                    <a:latin typeface="맑은 고딕" pitchFamily="50" charset="-127"/>
                    <a:ea typeface="맑은 고딕" pitchFamily="50" charset="-127"/>
                    <a:cs typeface="+mn-cs"/>
                  </a:rPr>
                  <a:t> </a:t>
                </a:r>
                <a:r>
                  <a:rPr lang="en-US" altLang="ko-KR" sz="3200" dirty="0">
                    <a:latin typeface="맑은 고딕" pitchFamily="50" charset="-127"/>
                    <a:ea typeface="맑은 고딕" pitchFamily="50" charset="-127"/>
                    <a:cs typeface="+mn-cs"/>
                  </a:rPr>
                  <a:t>1</a:t>
                </a:r>
                <a:r>
                  <a:rPr lang="ko-KR" altLang="en-US" sz="3200" dirty="0">
                    <a:latin typeface="맑은 고딕" pitchFamily="50" charset="-127"/>
                    <a:ea typeface="맑은 고딕" pitchFamily="50" charset="-127"/>
                    <a:cs typeface="+mn-cs"/>
                  </a:rPr>
                  <a:t>차 </a:t>
                </a:r>
                <a:r>
                  <a:rPr lang="en-US" altLang="ko-KR" sz="3200" dirty="0">
                    <a:latin typeface="맑은 고딕" pitchFamily="50" charset="-127"/>
                    <a:ea typeface="맑은 고딕" pitchFamily="50" charset="-127"/>
                    <a:cs typeface="+mn-cs"/>
                  </a:rPr>
                  <a:t>1804</a:t>
                </a:r>
                <a:r>
                  <a:rPr lang="ko-KR" altLang="en-US" sz="3200" dirty="0">
                    <a:latin typeface="맑은 고딕" pitchFamily="50" charset="-127"/>
                    <a:ea typeface="맑은 고딕" pitchFamily="50" charset="-127"/>
                    <a:cs typeface="+mn-cs"/>
                  </a:rPr>
                  <a:t>호 </a:t>
                </a:r>
                <a:r>
                  <a:rPr lang="en-US" altLang="ko-KR" sz="3200" dirty="0">
                    <a:latin typeface="맑은 고딕" pitchFamily="50" charset="-127"/>
                    <a:ea typeface="맑은 고딕" pitchFamily="50" charset="-127"/>
                    <a:cs typeface="+mn-cs"/>
                  </a:rPr>
                  <a:t>TEL 02 2082 2382 FAX 02.2082.2385</a:t>
                </a:r>
              </a:p>
              <a:p>
                <a:pPr marL="342900" indent="-342900" algn="r">
                  <a:spcBef>
                    <a:spcPct val="20000"/>
                  </a:spcBef>
                  <a:defRPr/>
                </a:pPr>
                <a:r>
                  <a:rPr lang="en-US" altLang="ko-KR" sz="3200" dirty="0">
                    <a:latin typeface="맑은 고딕" pitchFamily="50" charset="-127"/>
                    <a:ea typeface="맑은 고딕" pitchFamily="50" charset="-127"/>
                    <a:cs typeface="+mn-cs"/>
                  </a:rPr>
                  <a:t>Mobile 011-502-2800 Email </a:t>
                </a:r>
                <a:r>
                  <a:rPr lang="en-US" altLang="ko-KR" sz="3200" dirty="0">
                    <a:latin typeface="맑은 고딕" pitchFamily="50" charset="-127"/>
                    <a:ea typeface="맑은 고딕" pitchFamily="50" charset="-127"/>
                    <a:cs typeface="+mn-cs"/>
                    <a:hlinkClick r:id="rId4"/>
                  </a:rPr>
                  <a:t>jmpark@wowbiz.co.kr</a:t>
                </a:r>
                <a:r>
                  <a:rPr lang="en-US" altLang="ko-KR" sz="3200" dirty="0">
                    <a:latin typeface="맑은 고딕" pitchFamily="50" charset="-127"/>
                    <a:ea typeface="맑은 고딕" pitchFamily="50" charset="-127"/>
                    <a:cs typeface="+mn-cs"/>
                  </a:rPr>
                  <a:t> / </a:t>
                </a:r>
                <a:r>
                  <a:rPr lang="en-US" altLang="ko-KR" sz="3200" dirty="0">
                    <a:latin typeface="맑은 고딕" pitchFamily="50" charset="-127"/>
                    <a:ea typeface="맑은 고딕" pitchFamily="50" charset="-127"/>
                    <a:cs typeface="+mn-cs"/>
                    <a:hlinkClick r:id="rId5"/>
                  </a:rPr>
                  <a:t>www.wowbiz.co.kr</a:t>
                </a:r>
                <a:endParaRPr lang="en-US" altLang="ko-KR" sz="3200" dirty="0">
                  <a:latin typeface="맑은 고딕" pitchFamily="50" charset="-127"/>
                  <a:ea typeface="맑은 고딕" pitchFamily="50" charset="-127"/>
                  <a:cs typeface="+mn-cs"/>
                </a:endParaRPr>
              </a:p>
              <a:p>
                <a:pPr marL="342900" indent="-342900" algn="r">
                  <a:spcBef>
                    <a:spcPct val="20000"/>
                  </a:spcBef>
                  <a:defRPr/>
                </a:pPr>
                <a:endParaRPr lang="en-US" altLang="ko-KR" sz="3200" dirty="0">
                  <a:latin typeface="맑은 고딕" pitchFamily="50" charset="-127"/>
                  <a:ea typeface="맑은 고딕" pitchFamily="50" charset="-127"/>
                  <a:cs typeface="+mn-cs"/>
                </a:endParaRPr>
              </a:p>
              <a:p>
                <a:pPr marL="342900" indent="-342900" algn="r">
                  <a:spcBef>
                    <a:spcPct val="20000"/>
                  </a:spcBef>
                  <a:defRPr/>
                </a:pPr>
                <a:endParaRPr lang="en-US" altLang="ko-KR" sz="3200" dirty="0">
                  <a:latin typeface="맑은 고딕" pitchFamily="50" charset="-127"/>
                  <a:ea typeface="맑은 고딕" pitchFamily="50" charset="-127"/>
                  <a:cs typeface="+mn-cs"/>
                </a:endParaRPr>
              </a:p>
              <a:p>
                <a:pPr marL="342900" indent="-342900" algn="r">
                  <a:spcBef>
                    <a:spcPct val="20000"/>
                  </a:spcBef>
                  <a:defRPr/>
                </a:pPr>
                <a:endParaRPr lang="en-US" altLang="ko-KR" sz="3200" dirty="0">
                  <a:latin typeface="맑은 고딕" pitchFamily="50" charset="-127"/>
                  <a:ea typeface="맑은 고딕" pitchFamily="50" charset="-127"/>
                  <a:cs typeface="+mn-cs"/>
                </a:endParaRPr>
              </a:p>
              <a:p>
                <a:pPr marL="342900" indent="-342900" algn="r">
                  <a:spcBef>
                    <a:spcPct val="20000"/>
                  </a:spcBef>
                  <a:defRPr/>
                </a:pPr>
                <a:r>
                  <a:rPr lang="ko-KR" altLang="en-US" sz="3200" dirty="0">
                    <a:latin typeface="맑은 고딕" pitchFamily="50" charset="-127"/>
                    <a:ea typeface="맑은 고딕" pitchFamily="50" charset="-127"/>
                    <a:cs typeface="+mn-cs"/>
                  </a:rPr>
                  <a:t>대표 박종민  </a:t>
                </a:r>
                <a:endParaRPr lang="en-US" altLang="ko-KR" sz="3200" dirty="0">
                  <a:latin typeface="맑은 고딕" pitchFamily="50" charset="-127"/>
                  <a:ea typeface="맑은 고딕" pitchFamily="50" charset="-127"/>
                  <a:cs typeface="+mn-cs"/>
                </a:endParaRPr>
              </a:p>
              <a:p>
                <a:pPr marL="342900" indent="-342900" algn="r">
                  <a:spcBef>
                    <a:spcPct val="20000"/>
                  </a:spcBef>
                  <a:defRPr/>
                </a:pPr>
                <a:r>
                  <a:rPr lang="ko-KR" altLang="en-US" sz="3200" dirty="0" err="1">
                    <a:latin typeface="맑은 고딕" pitchFamily="50" charset="-127"/>
                    <a:ea typeface="맑은 고딕" pitchFamily="50" charset="-127"/>
                    <a:cs typeface="+mn-cs"/>
                  </a:rPr>
                  <a:t>와우비즈</a:t>
                </a:r>
                <a:r>
                  <a:rPr lang="ko-KR" altLang="en-US" sz="3200" dirty="0">
                    <a:latin typeface="맑은 고딕" pitchFamily="50" charset="-127"/>
                    <a:ea typeface="맑은 고딕" pitchFamily="50" charset="-127"/>
                    <a:cs typeface="+mn-cs"/>
                  </a:rPr>
                  <a:t>㈜</a:t>
                </a:r>
              </a:p>
            </p:txBody>
          </p:sp>
          <p:pic>
            <p:nvPicPr>
              <p:cNvPr id="9238" name="그림 15" descr="wowbiz_small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343998" y="2143116"/>
                <a:ext cx="1440000" cy="25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" name="TextBox 19"/>
            <p:cNvSpPr txBox="1"/>
            <p:nvPr/>
          </p:nvSpPr>
          <p:spPr>
            <a:xfrm>
              <a:off x="5559425" y="2047875"/>
              <a:ext cx="2416175" cy="21748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 anchorCtr="1">
              <a:normAutofit fontScale="32500" lnSpcReduction="20000"/>
            </a:bodyPr>
            <a:lstStyle/>
            <a:p>
              <a:pPr marL="342900" indent="-342900" algn="r">
                <a:spcBef>
                  <a:spcPct val="20000"/>
                </a:spcBef>
                <a:defRPr/>
              </a:pPr>
              <a:r>
                <a:rPr lang="en-US" altLang="ko-KR" sz="3200" b="1" dirty="0">
                  <a:latin typeface="맑은 고딕" pitchFamily="50" charset="-127"/>
                  <a:ea typeface="맑은 고딕" pitchFamily="50" charset="-127"/>
                </a:rPr>
                <a:t>BMS </a:t>
              </a:r>
              <a:r>
                <a:rPr lang="en-US" altLang="ko-KR" sz="3200" b="1" dirty="0" smtClean="0">
                  <a:latin typeface="맑은 고딕" pitchFamily="50" charset="-127"/>
                  <a:ea typeface="맑은 고딕" pitchFamily="50" charset="-127"/>
                </a:rPr>
                <a:t>070-8855-9980(</a:t>
              </a:r>
              <a:r>
                <a:rPr lang="ko-KR" altLang="en-US" sz="3200" b="1" dirty="0">
                  <a:latin typeface="맑은 고딕" pitchFamily="50" charset="-127"/>
                  <a:ea typeface="맑은 고딕" pitchFamily="50" charset="-127"/>
                </a:rPr>
                <a:t>약도</a:t>
              </a:r>
              <a:r>
                <a:rPr lang="en-US" altLang="ko-KR" sz="3200" b="1" dirty="0">
                  <a:latin typeface="맑은 고딕" pitchFamily="50" charset="-127"/>
                  <a:ea typeface="맑은 고딕" pitchFamily="50" charset="-127"/>
                </a:rPr>
                <a:t>/</a:t>
              </a:r>
              <a:r>
                <a:rPr lang="ko-KR" altLang="en-US" sz="3200" b="1" dirty="0">
                  <a:latin typeface="맑은 고딕" pitchFamily="50" charset="-127"/>
                  <a:ea typeface="맑은 고딕" pitchFamily="50" charset="-127"/>
                </a:rPr>
                <a:t>회사소개</a:t>
              </a:r>
              <a:r>
                <a:rPr lang="en-US" altLang="ko-KR" sz="3200" b="1" dirty="0">
                  <a:latin typeface="맑은 고딕" pitchFamily="50" charset="-127"/>
                  <a:ea typeface="맑은 고딕" pitchFamily="50" charset="-127"/>
                </a:rPr>
                <a:t>)</a:t>
              </a:r>
              <a:endParaRPr lang="ko-KR" altLang="en-US" sz="32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 bwMode="auto">
            <a:xfrm>
              <a:off x="6038850" y="3209925"/>
              <a:ext cx="1628776" cy="390525"/>
            </a:xfrm>
            <a:prstGeom prst="rect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3890963" y="2644775"/>
            <a:ext cx="3930650" cy="3214688"/>
            <a:chOff x="3890963" y="2644775"/>
            <a:chExt cx="3930650" cy="3214688"/>
          </a:xfrm>
        </p:grpSpPr>
        <p:grpSp>
          <p:nvGrpSpPr>
            <p:cNvPr id="26" name="그룹 25"/>
            <p:cNvGrpSpPr/>
            <p:nvPr/>
          </p:nvGrpSpPr>
          <p:grpSpPr>
            <a:xfrm>
              <a:off x="3890963" y="2644775"/>
              <a:ext cx="1928545" cy="3214688"/>
              <a:chOff x="3890963" y="2644775"/>
              <a:chExt cx="1928545" cy="3214688"/>
            </a:xfrm>
          </p:grpSpPr>
          <p:pic>
            <p:nvPicPr>
              <p:cNvPr id="9232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890963" y="2644775"/>
                <a:ext cx="1928545" cy="3214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Text Box 29"/>
              <p:cNvSpPr txBox="1">
                <a:spLocks noChangeArrowheads="1"/>
              </p:cNvSpPr>
              <p:nvPr/>
            </p:nvSpPr>
            <p:spPr bwMode="auto">
              <a:xfrm>
                <a:off x="4040188" y="4349750"/>
                <a:ext cx="1620837" cy="1376363"/>
              </a:xfrm>
              <a:prstGeom prst="round2SameRect">
                <a:avLst>
                  <a:gd name="adj1" fmla="val 0"/>
                  <a:gd name="adj2" fmla="val 8684"/>
                </a:avLst>
              </a:prstGeom>
              <a:ln w="12700"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ko-KR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(152-790) </a:t>
                </a:r>
                <a:r>
                  <a:rPr lang="ko-KR" altLang="en-US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서울시 구로구 구로</a:t>
                </a:r>
                <a:r>
                  <a:rPr lang="en-US" altLang="ko-KR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3</a:t>
                </a:r>
                <a:r>
                  <a:rPr lang="ko-KR" altLang="en-US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동 </a:t>
                </a:r>
                <a:r>
                  <a:rPr lang="ko-KR" altLang="en-US" sz="700" dirty="0" err="1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대륭포스트타워</a:t>
                </a:r>
                <a:r>
                  <a:rPr lang="en-US" altLang="ko-KR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1</a:t>
                </a:r>
                <a:r>
                  <a:rPr lang="ko-KR" altLang="en-US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차 </a:t>
                </a:r>
                <a:r>
                  <a:rPr lang="en-US" altLang="ko-KR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1804</a:t>
                </a:r>
                <a:r>
                  <a:rPr lang="ko-KR" altLang="en-US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호</a:t>
                </a:r>
                <a:endParaRPr lang="en-US" altLang="ko-KR" sz="7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  <a:p>
                <a:pPr>
                  <a:spcBef>
                    <a:spcPct val="50000"/>
                  </a:spcBef>
                  <a:defRPr/>
                </a:pPr>
                <a:r>
                  <a:rPr lang="ko-KR" altLang="en-US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인터넷 기획</a:t>
                </a:r>
                <a:r>
                  <a:rPr lang="en-US" altLang="ko-KR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lang="ko-KR" altLang="en-US" sz="700" dirty="0" err="1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웹프로그래밍</a:t>
                </a:r>
                <a:r>
                  <a:rPr lang="en-US" altLang="ko-KR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,</a:t>
                </a:r>
              </a:p>
              <a:p>
                <a:pPr>
                  <a:spcBef>
                    <a:spcPct val="50000"/>
                  </a:spcBef>
                  <a:defRPr/>
                </a:pPr>
                <a:r>
                  <a:rPr lang="en-US" altLang="ko-KR" sz="700" b="1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  <a:hlinkClick r:id="rId5"/>
                  </a:rPr>
                  <a:t>www.wowbiz.co.kr</a:t>
                </a:r>
                <a:endParaRPr lang="ko-KR" altLang="en-US" sz="7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  <a:p>
                <a:pPr>
                  <a:spcBef>
                    <a:spcPct val="50000"/>
                  </a:spcBef>
                  <a:defRPr/>
                </a:pPr>
                <a:r>
                  <a:rPr lang="en-US" altLang="ko-KR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Tel</a:t>
                </a:r>
                <a:r>
                  <a:rPr lang="ko-KR" altLang="en-US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lang="en-US" altLang="ko-KR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: 02-2082-2382</a:t>
                </a:r>
                <a:br>
                  <a:rPr lang="en-US" altLang="ko-KR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</a:br>
                <a:r>
                  <a:rPr lang="en-US" altLang="ko-KR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Fax</a:t>
                </a:r>
                <a:r>
                  <a:rPr lang="ko-KR" altLang="en-US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lang="en-US" altLang="ko-KR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: 02-2082-2385</a:t>
                </a:r>
              </a:p>
              <a:p>
                <a:pPr>
                  <a:spcBef>
                    <a:spcPct val="50000"/>
                  </a:spcBef>
                  <a:defRPr/>
                </a:pPr>
                <a:r>
                  <a:rPr lang="ko-KR" altLang="en-US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지하철</a:t>
                </a:r>
                <a:r>
                  <a:rPr lang="en-US" altLang="ko-KR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: 2</a:t>
                </a:r>
                <a:r>
                  <a:rPr lang="ko-KR" altLang="en-US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호선 </a:t>
                </a:r>
                <a:r>
                  <a:rPr lang="ko-KR" altLang="en-US" sz="700" dirty="0" err="1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구로디지털단지역</a:t>
                </a:r>
                <a:r>
                  <a:rPr lang="en-US" altLang="ko-KR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2</a:t>
                </a:r>
                <a:r>
                  <a:rPr lang="ko-KR" altLang="en-US" sz="700" dirty="0" err="1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번출구에서</a:t>
                </a:r>
                <a:r>
                  <a:rPr lang="ko-KR" altLang="en-US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lang="en-US" altLang="ko-KR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500</a:t>
                </a:r>
                <a:r>
                  <a:rPr lang="ko-KR" altLang="en-US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미터 거리 </a:t>
                </a:r>
                <a:r>
                  <a:rPr lang="ko-KR" altLang="en-US" sz="700" dirty="0" err="1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이마트</a:t>
                </a:r>
                <a:r>
                  <a:rPr lang="ko-KR" altLang="en-US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lang="ko-KR" altLang="en-US" sz="700" dirty="0" smtClean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앞</a:t>
                </a:r>
                <a:endParaRPr lang="en-US" altLang="ko-KR" sz="7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5" name="Rectangle 28"/>
              <p:cNvSpPr>
                <a:spLocks noChangeArrowheads="1"/>
              </p:cNvSpPr>
              <p:nvPr/>
            </p:nvSpPr>
            <p:spPr bwMode="auto">
              <a:xfrm>
                <a:off x="4040188" y="2978150"/>
                <a:ext cx="1620837" cy="231775"/>
              </a:xfrm>
              <a:prstGeom prst="rect">
                <a:avLst/>
              </a:prstGeom>
              <a:ln w="12700"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46800" r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900" b="1" dirty="0" err="1">
                    <a:solidFill>
                      <a:srgbClr val="000066"/>
                    </a:solidFill>
                    <a:latin typeface="맑은 고딕" pitchFamily="50" charset="-127"/>
                    <a:ea typeface="맑은 고딕" pitchFamily="50" charset="-127"/>
                  </a:rPr>
                  <a:t>와우비즈</a:t>
                </a:r>
                <a:r>
                  <a:rPr lang="ko-KR" altLang="en-US" sz="900" b="1" dirty="0">
                    <a:solidFill>
                      <a:srgbClr val="000066"/>
                    </a:solidFill>
                    <a:latin typeface="맑은 고딕" pitchFamily="50" charset="-127"/>
                    <a:ea typeface="맑은 고딕" pitchFamily="50" charset="-127"/>
                  </a:rPr>
                  <a:t> 약도</a:t>
                </a:r>
                <a:endParaRPr lang="en-US" altLang="ko-KR" sz="900" b="1" dirty="0">
                  <a:solidFill>
                    <a:srgbClr val="000066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pic>
            <p:nvPicPr>
              <p:cNvPr id="9235" name="Picture 2" descr="D:\10 내문서\10 BMS프로젝트\1.참고자료모음\WowbizMap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048125" y="3216275"/>
                <a:ext cx="1600354" cy="112521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9227" name="그룹 50"/>
            <p:cNvGrpSpPr>
              <a:grpSpLocks/>
            </p:cNvGrpSpPr>
            <p:nvPr/>
          </p:nvGrpSpPr>
          <p:grpSpPr bwMode="auto">
            <a:xfrm>
              <a:off x="5893068" y="2644775"/>
              <a:ext cx="1928545" cy="3214688"/>
              <a:chOff x="6643702" y="857232"/>
              <a:chExt cx="1928826" cy="3214710"/>
            </a:xfrm>
          </p:grpSpPr>
          <p:pic>
            <p:nvPicPr>
              <p:cNvPr id="9229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643702" y="857232"/>
                <a:ext cx="1928826" cy="32147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Text Box 29"/>
              <p:cNvSpPr txBox="1">
                <a:spLocks noChangeArrowheads="1"/>
              </p:cNvSpPr>
              <p:nvPr/>
            </p:nvSpPr>
            <p:spPr bwMode="auto">
              <a:xfrm>
                <a:off x="6792681" y="1808152"/>
                <a:ext cx="1621074" cy="2130440"/>
              </a:xfrm>
              <a:prstGeom prst="round2SameRect">
                <a:avLst>
                  <a:gd name="adj1" fmla="val 0"/>
                  <a:gd name="adj2" fmla="val 8684"/>
                </a:avLst>
              </a:prstGeom>
              <a:ln w="12700"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ko-KR" altLang="en-US" sz="700" b="1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휴대전화 광고시스템 </a:t>
                </a:r>
                <a:r>
                  <a:rPr lang="en-US" altLang="ko-KR" sz="700" b="1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BMS~</a:t>
                </a:r>
              </a:p>
              <a:p>
                <a:pPr>
                  <a:spcBef>
                    <a:spcPct val="50000"/>
                  </a:spcBef>
                  <a:defRPr/>
                </a:pPr>
                <a:r>
                  <a:rPr lang="ko-KR" altLang="en-US" sz="700" b="1" dirty="0" err="1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와우비즈가</a:t>
                </a:r>
                <a:r>
                  <a:rPr lang="ko-KR" altLang="en-US" sz="700" b="1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lang="ko-KR" altLang="en-US" sz="700" b="1" dirty="0" err="1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모바일</a:t>
                </a:r>
                <a:r>
                  <a:rPr lang="ko-KR" altLang="en-US" sz="700" b="1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 마케팅의 새로운 미래를 창조합니다</a:t>
                </a:r>
                <a:r>
                  <a:rPr lang="en-US" altLang="ko-KR" sz="700" b="1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!</a:t>
                </a:r>
              </a:p>
              <a:p>
                <a:pPr>
                  <a:spcBef>
                    <a:spcPct val="50000"/>
                  </a:spcBef>
                  <a:defRPr/>
                </a:pPr>
                <a:r>
                  <a:rPr lang="en-US" altLang="ko-KR" sz="700" dirty="0" smtClean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BMS </a:t>
                </a:r>
                <a:r>
                  <a:rPr lang="en-US" altLang="ko-KR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(Back Message Service)</a:t>
                </a:r>
                <a:r>
                  <a:rPr lang="ko-KR" altLang="en-US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란</a:t>
                </a:r>
                <a:r>
                  <a:rPr lang="en-US" altLang="ko-KR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?</a:t>
                </a:r>
              </a:p>
              <a:p>
                <a:pPr>
                  <a:spcBef>
                    <a:spcPct val="50000"/>
                  </a:spcBef>
                  <a:defRPr/>
                </a:pPr>
                <a:r>
                  <a:rPr lang="en-US" altLang="ko-KR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BMS</a:t>
                </a:r>
                <a:r>
                  <a:rPr lang="ko-KR" altLang="en-US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란 핸드폰으로 전화를 걸면 </a:t>
                </a:r>
                <a:r>
                  <a:rPr lang="en-US" altLang="ko-KR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SMS</a:t>
                </a:r>
                <a:r>
                  <a:rPr lang="ko-KR" altLang="en-US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나 </a:t>
                </a:r>
                <a:r>
                  <a:rPr lang="en-US" altLang="ko-KR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MMS</a:t>
                </a:r>
                <a:r>
                  <a:rPr lang="ko-KR" altLang="en-US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가 자동으로 전달되는 서비스입니다</a:t>
                </a:r>
                <a:r>
                  <a:rPr lang="en-US" altLang="ko-KR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.</a:t>
                </a:r>
              </a:p>
              <a:p>
                <a:pPr>
                  <a:spcBef>
                    <a:spcPct val="50000"/>
                  </a:spcBef>
                  <a:defRPr/>
                </a:pPr>
                <a:r>
                  <a:rPr lang="ko-KR" altLang="en-US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광고주는 전화번호에 다양한 </a:t>
                </a:r>
                <a:r>
                  <a:rPr lang="ko-KR" altLang="en-US" sz="700" dirty="0" err="1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컨텐츠</a:t>
                </a:r>
                <a:r>
                  <a:rPr lang="en-US" altLang="ko-KR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(</a:t>
                </a:r>
                <a:r>
                  <a:rPr lang="ko-KR" altLang="en-US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문자 </a:t>
                </a:r>
                <a:r>
                  <a:rPr lang="en-US" altLang="ko-KR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1000</a:t>
                </a:r>
                <a:r>
                  <a:rPr lang="ko-KR" altLang="en-US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자</a:t>
                </a:r>
                <a:r>
                  <a:rPr lang="en-US" altLang="ko-KR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lang="ko-KR" altLang="en-US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이미지</a:t>
                </a:r>
                <a:r>
                  <a:rPr lang="en-US" altLang="ko-KR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lang="ko-KR" altLang="en-US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음성</a:t>
                </a:r>
                <a:r>
                  <a:rPr lang="en-US" altLang="ko-KR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lang="ko-KR" altLang="en-US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동영상</a:t>
                </a:r>
                <a:r>
                  <a:rPr lang="en-US" altLang="ko-KR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)</a:t>
                </a:r>
                <a:r>
                  <a:rPr lang="ko-KR" altLang="en-US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를 미리 지정하고 관리할 수 있으며 사용자의 접속현황을 실시간으로 확인할 수 있습니다</a:t>
                </a:r>
                <a:r>
                  <a:rPr lang="en-US" altLang="ko-KR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.</a:t>
                </a:r>
              </a:p>
              <a:p>
                <a:pPr>
                  <a:spcBef>
                    <a:spcPct val="50000"/>
                  </a:spcBef>
                  <a:defRPr/>
                </a:pPr>
                <a:r>
                  <a:rPr lang="ko-KR" altLang="en-US" sz="700" b="1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서비스 가입 문의</a:t>
                </a:r>
                <a:endParaRPr lang="en-US" altLang="ko-KR" sz="7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  <a:p>
                <a:pPr>
                  <a:spcBef>
                    <a:spcPct val="50000"/>
                  </a:spcBef>
                  <a:defRPr/>
                </a:pPr>
                <a:r>
                  <a:rPr lang="en-US" altLang="ko-KR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Tel</a:t>
                </a:r>
                <a:r>
                  <a:rPr lang="ko-KR" altLang="en-US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lang="en-US" altLang="ko-KR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: 02-2082-2382</a:t>
                </a:r>
                <a:br>
                  <a:rPr lang="en-US" altLang="ko-KR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</a:br>
                <a:r>
                  <a:rPr lang="en-US" altLang="ko-KR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Fax</a:t>
                </a:r>
                <a:r>
                  <a:rPr lang="ko-KR" altLang="en-US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lang="en-US" altLang="ko-KR" sz="70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: 02-2082-2385</a:t>
                </a:r>
              </a:p>
            </p:txBody>
          </p:sp>
          <p:sp>
            <p:nvSpPr>
              <p:cNvPr id="22" name="Rectangle 28"/>
              <p:cNvSpPr>
                <a:spLocks noChangeArrowheads="1"/>
              </p:cNvSpPr>
              <p:nvPr/>
            </p:nvSpPr>
            <p:spPr bwMode="auto">
              <a:xfrm>
                <a:off x="6792681" y="1190609"/>
                <a:ext cx="1621074" cy="231777"/>
              </a:xfrm>
              <a:prstGeom prst="rect">
                <a:avLst/>
              </a:prstGeom>
              <a:ln w="12700"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46800" r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900" b="1" dirty="0" err="1">
                    <a:solidFill>
                      <a:srgbClr val="000066"/>
                    </a:solidFill>
                    <a:latin typeface="맑은 고딕" pitchFamily="50" charset="-127"/>
                    <a:ea typeface="맑은 고딕" pitchFamily="50" charset="-127"/>
                  </a:rPr>
                  <a:t>와우비즈</a:t>
                </a:r>
                <a:r>
                  <a:rPr lang="ko-KR" altLang="en-US" sz="900" b="1" dirty="0">
                    <a:solidFill>
                      <a:srgbClr val="000066"/>
                    </a:solidFill>
                    <a:latin typeface="맑은 고딕" pitchFamily="50" charset="-127"/>
                    <a:ea typeface="맑은 고딕" pitchFamily="50" charset="-127"/>
                  </a:rPr>
                  <a:t> 회사소개</a:t>
                </a:r>
                <a:endParaRPr lang="en-US" altLang="ko-KR" sz="900" b="1" dirty="0">
                  <a:solidFill>
                    <a:srgbClr val="000066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pic>
          <p:nvPicPr>
            <p:cNvPr id="9228" name="그림 15" descr="wowbiz_smal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44127" y="3286125"/>
              <a:ext cx="1439790" cy="251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300038" y="411163"/>
            <a:ext cx="8520112" cy="6477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ko-KR" sz="2600" b="1" kern="0" noProof="1">
                <a:latin typeface="맑은 고딕" pitchFamily="50" charset="-127"/>
                <a:ea typeface="맑은 고딕" pitchFamily="50" charset="-127"/>
                <a:cs typeface="+mj-cs"/>
              </a:rPr>
              <a:t>BMS </a:t>
            </a:r>
            <a:r>
              <a:rPr lang="ko-KR" altLang="en-US" sz="2600" b="1" kern="0" noProof="1" smtClean="0">
                <a:latin typeface="맑은 고딕" pitchFamily="50" charset="-127"/>
                <a:ea typeface="맑은 고딕" pitchFamily="50" charset="-127"/>
                <a:cs typeface="+mj-cs"/>
              </a:rPr>
              <a:t>이벤트 및 메시지 </a:t>
            </a:r>
            <a:r>
              <a:rPr lang="ko-KR" altLang="en-US" sz="2600" b="1" kern="0" noProof="1">
                <a:latin typeface="맑은 고딕" pitchFamily="50" charset="-127"/>
                <a:ea typeface="맑은 고딕" pitchFamily="50" charset="-127"/>
                <a:cs typeface="+mj-cs"/>
              </a:rPr>
              <a:t>유형</a:t>
            </a:r>
            <a:endParaRPr lang="ko-KR" sz="2600" b="1" kern="0" noProof="1"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3" name="오각형 2"/>
          <p:cNvSpPr/>
          <p:nvPr/>
        </p:nvSpPr>
        <p:spPr bwMode="auto">
          <a:xfrm rot="10800000" flipV="1">
            <a:off x="1982810" y="4821465"/>
            <a:ext cx="2232000" cy="2880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ko-KR" altLang="en-US" sz="1200" dirty="0" smtClean="0">
                <a:solidFill>
                  <a:schemeClr val="accent5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추첨 일시에 자동으로 발송</a:t>
            </a:r>
            <a:endParaRPr kumimoji="0" lang="ko-KR" altLang="en-US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오각형 3"/>
          <p:cNvSpPr/>
          <p:nvPr/>
        </p:nvSpPr>
        <p:spPr bwMode="auto">
          <a:xfrm rot="10800000" flipV="1">
            <a:off x="1951987" y="2815475"/>
            <a:ext cx="2232000" cy="2880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0" rIns="9000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r"/>
            <a:r>
              <a:rPr lang="ko-KR" altLang="en-US" sz="1200" dirty="0" smtClean="0">
                <a:solidFill>
                  <a:schemeClr val="accent5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당첨결과를 즉시 발송</a:t>
            </a:r>
            <a:endParaRPr kumimoji="0" lang="ko-KR" altLang="en-US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오각형 4"/>
          <p:cNvSpPr/>
          <p:nvPr/>
        </p:nvSpPr>
        <p:spPr bwMode="auto">
          <a:xfrm rot="10800000" flipV="1">
            <a:off x="1972535" y="1142008"/>
            <a:ext cx="2232000" cy="2880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ko-KR" altLang="en-US" sz="1200" dirty="0" smtClean="0">
                <a:solidFill>
                  <a:schemeClr val="accent5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모든 고객에게 동일한 메시지 </a:t>
            </a:r>
            <a:endParaRPr kumimoji="0" lang="ko-KR" altLang="en-US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505580" y="1109290"/>
            <a:ext cx="1408945" cy="343249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36000" anchor="ctr"/>
          <a:lstStyle/>
          <a:p>
            <a:pPr algn="ctr">
              <a:defRPr/>
            </a:pPr>
            <a:r>
              <a:rPr lang="ko-KR" altLang="en-US" sz="16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홍보용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505580" y="2828564"/>
            <a:ext cx="1408945" cy="343249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36000" anchor="ctr"/>
          <a:lstStyle/>
          <a:p>
            <a:pPr algn="ctr">
              <a:defRPr/>
            </a:pPr>
            <a:r>
              <a:rPr lang="ko-KR" altLang="en-US" sz="1600" b="1" dirty="0" err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즉석형</a:t>
            </a:r>
            <a:endParaRPr lang="ko-KR" altLang="en-US" sz="1600" b="1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505580" y="4800748"/>
            <a:ext cx="1408945" cy="343249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36000" anchor="ctr"/>
          <a:lstStyle/>
          <a:p>
            <a:pPr algn="ctr">
              <a:defRPr/>
            </a:pPr>
            <a:r>
              <a:rPr lang="ko-KR" altLang="en-US" sz="1600" b="1" dirty="0" err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추첨형</a:t>
            </a:r>
            <a:endParaRPr lang="ko-KR" altLang="en-US" sz="1600" b="1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9" name="Picture 3" descr="D:\Document\x\SM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1481122"/>
            <a:ext cx="1320362" cy="120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38" y="1647811"/>
            <a:ext cx="11620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25"/>
          <p:cNvSpPr txBox="1">
            <a:spLocks noChangeArrowheads="1"/>
          </p:cNvSpPr>
          <p:nvPr/>
        </p:nvSpPr>
        <p:spPr bwMode="auto">
          <a:xfrm>
            <a:off x="547688" y="2352659"/>
            <a:ext cx="13096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800" dirty="0" err="1">
                <a:latin typeface="맑은 고딕" pitchFamily="50" charset="-127"/>
                <a:ea typeface="맑은 고딕" pitchFamily="50" charset="-127"/>
              </a:rPr>
              <a:t>구로디지털단지역</a:t>
            </a:r>
            <a:r>
              <a:rPr lang="ko-KR" altLang="en-US" sz="8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800" dirty="0" err="1">
                <a:latin typeface="맑은 고딕" pitchFamily="50" charset="-127"/>
                <a:ea typeface="맑은 고딕" pitchFamily="50" charset="-127"/>
              </a:rPr>
              <a:t>번출구에서</a:t>
            </a:r>
            <a:r>
              <a:rPr lang="ko-KR" altLang="en-US" sz="8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800" dirty="0" err="1">
                <a:latin typeface="맑은 고딕" pitchFamily="50" charset="-127"/>
                <a:ea typeface="맑은 고딕" pitchFamily="50" charset="-127"/>
              </a:rPr>
              <a:t>이마트</a:t>
            </a: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…</a:t>
            </a:r>
            <a:endParaRPr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2" name="Picture 3" descr="D:\Document\x\SM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3400427"/>
            <a:ext cx="1305581" cy="122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그룹 67"/>
          <p:cNvGrpSpPr/>
          <p:nvPr/>
        </p:nvGrpSpPr>
        <p:grpSpPr>
          <a:xfrm>
            <a:off x="1857357" y="3390902"/>
            <a:ext cx="1259961" cy="1233492"/>
            <a:chOff x="1954717" y="3138489"/>
            <a:chExt cx="1259961" cy="1262062"/>
          </a:xfrm>
        </p:grpSpPr>
        <p:pic>
          <p:nvPicPr>
            <p:cNvPr id="14" name="Picture 3" descr="D:\Document\x\SMS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54717" y="3138489"/>
              <a:ext cx="1199499" cy="1262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31"/>
            <p:cNvSpPr txBox="1">
              <a:spLocks noChangeArrowheads="1"/>
            </p:cNvSpPr>
            <p:nvPr/>
          </p:nvSpPr>
          <p:spPr bwMode="auto">
            <a:xfrm>
              <a:off x="1954717" y="3281363"/>
              <a:ext cx="1259961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[</a:t>
              </a:r>
              <a:r>
                <a:rPr lang="ko-KR" altLang="en-US" sz="800" dirty="0" err="1">
                  <a:latin typeface="맑은 고딕" pitchFamily="50" charset="-127"/>
                  <a:ea typeface="맑은 고딕" pitchFamily="50" charset="-127"/>
                </a:rPr>
                <a:t>와우비즈</a:t>
              </a:r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]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10% </a:t>
              </a:r>
              <a:r>
                <a:rPr lang="ko-KR" altLang="en-US" sz="800" dirty="0">
                  <a:latin typeface="맑은 고딕" pitchFamily="50" charset="-127"/>
                  <a:ea typeface="맑은 고딕" pitchFamily="50" charset="-127"/>
                </a:rPr>
                <a:t>할인</a:t>
              </a:r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!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800" dirty="0">
                  <a:latin typeface="맑은 고딕" pitchFamily="50" charset="-127"/>
                  <a:ea typeface="맑은 고딕" pitchFamily="50" charset="-127"/>
                </a:rPr>
                <a:t>당첨을 </a:t>
              </a:r>
              <a:r>
                <a:rPr lang="ko-KR" altLang="en-US" sz="800" dirty="0" err="1">
                  <a:latin typeface="맑은 고딕" pitchFamily="50" charset="-127"/>
                  <a:ea typeface="맑은 고딕" pitchFamily="50" charset="-127"/>
                </a:rPr>
                <a:t>축하드립니다</a:t>
              </a:r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800" dirty="0" err="1">
                  <a:latin typeface="맑은 고딕" pitchFamily="50" charset="-127"/>
                  <a:ea typeface="맑은 고딕" pitchFamily="50" charset="-127"/>
                </a:rPr>
                <a:t>식사주문시</a:t>
              </a:r>
              <a:r>
                <a:rPr lang="ko-KR" altLang="en-US" sz="800" dirty="0">
                  <a:latin typeface="맑은 고딕" pitchFamily="50" charset="-127"/>
                  <a:ea typeface="맑은 고딕" pitchFamily="50" charset="-127"/>
                </a:rPr>
                <a:t> 제시해 </a:t>
              </a:r>
              <a:endParaRPr lang="en-US" altLang="ko-KR" sz="8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주세요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800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6" name="그룹 71"/>
          <p:cNvGrpSpPr/>
          <p:nvPr/>
        </p:nvGrpSpPr>
        <p:grpSpPr>
          <a:xfrm>
            <a:off x="3071802" y="3381377"/>
            <a:ext cx="1199499" cy="1233492"/>
            <a:chOff x="3372501" y="3128964"/>
            <a:chExt cx="1199499" cy="1262062"/>
          </a:xfrm>
        </p:grpSpPr>
        <p:pic>
          <p:nvPicPr>
            <p:cNvPr id="17" name="Picture 3" descr="D:\Document\x\SMS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72501" y="3128964"/>
              <a:ext cx="1199499" cy="1262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34"/>
            <p:cNvSpPr txBox="1">
              <a:spLocks noChangeArrowheads="1"/>
            </p:cNvSpPr>
            <p:nvPr/>
          </p:nvSpPr>
          <p:spPr bwMode="auto">
            <a:xfrm>
              <a:off x="3391551" y="3281363"/>
              <a:ext cx="118044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★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800" dirty="0" err="1">
                  <a:latin typeface="맑은 고딕" pitchFamily="50" charset="-127"/>
                  <a:ea typeface="맑은 고딕" pitchFamily="50" charset="-127"/>
                </a:rPr>
                <a:t>별하나당첨</a:t>
              </a:r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!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800" dirty="0">
                  <a:latin typeface="맑은 고딕" pitchFamily="50" charset="-127"/>
                  <a:ea typeface="맑은 고딕" pitchFamily="50" charset="-127"/>
                </a:rPr>
                <a:t>당첨을 </a:t>
              </a:r>
              <a:r>
                <a:rPr lang="ko-KR" altLang="en-US" sz="800" dirty="0" err="1">
                  <a:latin typeface="맑은 고딕" pitchFamily="50" charset="-127"/>
                  <a:ea typeface="맑은 고딕" pitchFamily="50" charset="-127"/>
                </a:rPr>
                <a:t>축하드립니다</a:t>
              </a:r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-</a:t>
              </a:r>
              <a:r>
                <a:rPr lang="ko-KR" altLang="en-US" sz="800" dirty="0" err="1">
                  <a:latin typeface="맑은 고딕" pitchFamily="50" charset="-127"/>
                  <a:ea typeface="맑은 고딕" pitchFamily="50" charset="-127"/>
                </a:rPr>
                <a:t>와우비즈</a:t>
              </a:r>
              <a:endParaRPr lang="en-US" altLang="ko-KR" sz="800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9" name="TextBox 39"/>
          <p:cNvSpPr txBox="1">
            <a:spLocks noChangeArrowheads="1"/>
          </p:cNvSpPr>
          <p:nvPr/>
        </p:nvSpPr>
        <p:spPr bwMode="auto">
          <a:xfrm>
            <a:off x="557213" y="4291013"/>
            <a:ext cx="12287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800" dirty="0">
                <a:latin typeface="맑은 고딕" pitchFamily="50" charset="-127"/>
                <a:ea typeface="맑은 고딕" pitchFamily="50" charset="-127"/>
              </a:rPr>
              <a:t>쿠폰을 보여주시면 </a:t>
            </a:r>
            <a:r>
              <a:rPr lang="ko-KR" altLang="en-US" sz="800" dirty="0" err="1">
                <a:latin typeface="맑은 고딕" pitchFamily="50" charset="-127"/>
                <a:ea typeface="맑은 고딕" pitchFamily="50" charset="-127"/>
              </a:rPr>
              <a:t>음료가무료</a:t>
            </a: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…</a:t>
            </a:r>
            <a:endParaRPr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528637" y="3200403"/>
            <a:ext cx="509587" cy="16668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0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등</a:t>
            </a:r>
          </a:p>
        </p:txBody>
      </p:sp>
      <p:sp>
        <p:nvSpPr>
          <p:cNvPr id="21" name="모서리가 둥근 직사각형 20"/>
          <p:cNvSpPr/>
          <p:nvPr/>
        </p:nvSpPr>
        <p:spPr>
          <a:xfrm>
            <a:off x="1857356" y="3200403"/>
            <a:ext cx="509587" cy="16668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0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0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등</a:t>
            </a:r>
          </a:p>
        </p:txBody>
      </p:sp>
      <p:sp>
        <p:nvSpPr>
          <p:cNvPr id="22" name="모서리가 둥근 직사각형 21"/>
          <p:cNvSpPr/>
          <p:nvPr/>
        </p:nvSpPr>
        <p:spPr>
          <a:xfrm>
            <a:off x="3073389" y="3190878"/>
            <a:ext cx="509587" cy="16668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0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0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등</a:t>
            </a:r>
          </a:p>
        </p:txBody>
      </p:sp>
      <p:pic>
        <p:nvPicPr>
          <p:cNvPr id="23" name="Picture 2" descr="C:\Users\jmpark\업무문서\10 BMS프로젝트\참고이미지\음료쿠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988" y="3590924"/>
            <a:ext cx="10572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 descr="D:\Document\x\SM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5372597"/>
            <a:ext cx="1300162" cy="111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37"/>
          <p:cNvSpPr txBox="1">
            <a:spLocks noChangeArrowheads="1"/>
          </p:cNvSpPr>
          <p:nvPr/>
        </p:nvSpPr>
        <p:spPr bwMode="auto">
          <a:xfrm>
            <a:off x="538163" y="5505947"/>
            <a:ext cx="1319193" cy="79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800" dirty="0">
                <a:latin typeface="맑은 고딕" pitchFamily="50" charset="-127"/>
                <a:ea typeface="맑은 고딕" pitchFamily="50" charset="-127"/>
              </a:rPr>
              <a:t>출발</a:t>
            </a: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~ </a:t>
            </a:r>
            <a:r>
              <a:rPr lang="ko-KR" altLang="en-US" sz="800" dirty="0">
                <a:latin typeface="맑은 고딕" pitchFamily="50" charset="-127"/>
                <a:ea typeface="맑은 고딕" pitchFamily="50" charset="-127"/>
              </a:rPr>
              <a:t>베이징으로</a:t>
            </a: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]</a:t>
            </a:r>
          </a:p>
          <a:p>
            <a:pPr>
              <a:lnSpc>
                <a:spcPts val="1100"/>
              </a:lnSpc>
            </a:pPr>
            <a:r>
              <a:rPr lang="ko-KR" altLang="en-US" sz="800" dirty="0">
                <a:latin typeface="맑은 고딕" pitchFamily="50" charset="-127"/>
                <a:ea typeface="맑은 고딕" pitchFamily="50" charset="-127"/>
              </a:rPr>
              <a:t>이벤트에 응모해 주셔서 감사합니다</a:t>
            </a: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ts val="1100"/>
              </a:lnSpc>
            </a:pP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9</a:t>
            </a:r>
            <a:r>
              <a:rPr lang="ko-KR" altLang="en-US" sz="800" dirty="0"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30</a:t>
            </a:r>
            <a:r>
              <a:rPr lang="ko-KR" altLang="en-US" sz="800" dirty="0">
                <a:latin typeface="맑은 고딕" pitchFamily="50" charset="-127"/>
                <a:ea typeface="맑은 고딕" pitchFamily="50" charset="-127"/>
              </a:rPr>
              <a:t>일 당첨결과를 보내드리겠습니다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00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6" name="그룹 58"/>
          <p:cNvGrpSpPr/>
          <p:nvPr/>
        </p:nvGrpSpPr>
        <p:grpSpPr>
          <a:xfrm>
            <a:off x="1928794" y="5343536"/>
            <a:ext cx="1171720" cy="1022350"/>
            <a:chOff x="1971520" y="5311775"/>
            <a:chExt cx="1171720" cy="1022350"/>
          </a:xfrm>
        </p:grpSpPr>
        <p:sp>
          <p:nvSpPr>
            <p:cNvPr id="27" name="오른쪽 화살표 26"/>
            <p:cNvSpPr/>
            <p:nvPr/>
          </p:nvSpPr>
          <p:spPr>
            <a:xfrm>
              <a:off x="1971520" y="5311775"/>
              <a:ext cx="1171720" cy="1022350"/>
            </a:xfrm>
            <a:prstGeom prst="rightArrow">
              <a:avLst>
                <a:gd name="adj1" fmla="val 63474"/>
                <a:gd name="adj2" fmla="val 48639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8" name="TextBox 41"/>
            <p:cNvSpPr txBox="1">
              <a:spLocks noChangeArrowheads="1"/>
            </p:cNvSpPr>
            <p:nvPr/>
          </p:nvSpPr>
          <p:spPr bwMode="auto">
            <a:xfrm>
              <a:off x="1971520" y="5608638"/>
              <a:ext cx="117172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1000" dirty="0" smtClean="0">
                  <a:latin typeface="맑은 고딕" pitchFamily="50" charset="-127"/>
                  <a:ea typeface="맑은 고딕" pitchFamily="50" charset="-127"/>
                </a:rPr>
                <a:t>9</a:t>
              </a:r>
              <a:r>
                <a:rPr lang="ko-KR" altLang="en-US" sz="1000" dirty="0" smtClean="0">
                  <a:latin typeface="맑은 고딕" pitchFamily="50" charset="-127"/>
                  <a:ea typeface="맑은 고딕" pitchFamily="50" charset="-127"/>
                </a:rPr>
                <a:t>월 </a:t>
              </a:r>
              <a:r>
                <a:rPr lang="en-US" altLang="ko-KR" sz="1000" dirty="0" smtClean="0">
                  <a:latin typeface="맑은 고딕" pitchFamily="50" charset="-127"/>
                  <a:ea typeface="맑은 고딕" pitchFamily="50" charset="-127"/>
                </a:rPr>
                <a:t>30</a:t>
              </a:r>
              <a:r>
                <a:rPr lang="ko-KR" altLang="en-US" sz="1000" dirty="0" smtClean="0">
                  <a:latin typeface="맑은 고딕" pitchFamily="50" charset="-127"/>
                  <a:ea typeface="맑은 고딕" pitchFamily="50" charset="-127"/>
                </a:rPr>
                <a:t>일 </a:t>
              </a:r>
              <a:r>
                <a:rPr lang="en-US" altLang="ko-KR" sz="1000" dirty="0" smtClean="0">
                  <a:latin typeface="맑은 고딕" pitchFamily="50" charset="-127"/>
                  <a:ea typeface="맑은 고딕" pitchFamily="50" charset="-127"/>
                </a:rPr>
                <a:t>18:00 </a:t>
              </a:r>
            </a:p>
            <a:p>
              <a:r>
                <a:rPr lang="ko-KR" altLang="en-US" sz="1000" dirty="0" smtClean="0">
                  <a:latin typeface="맑은 고딕" pitchFamily="50" charset="-127"/>
                  <a:ea typeface="맑은 고딕" pitchFamily="50" charset="-127"/>
                </a:rPr>
                <a:t>자동추첨 발송</a:t>
              </a:r>
              <a:endParaRPr lang="ko-KR" altLang="en-US" sz="1000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9" name="모서리가 둥근 직사각형 28"/>
          <p:cNvSpPr/>
          <p:nvPr/>
        </p:nvSpPr>
        <p:spPr>
          <a:xfrm>
            <a:off x="538163" y="5170985"/>
            <a:ext cx="1109662" cy="19208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응모감사메시지</a:t>
            </a:r>
          </a:p>
        </p:txBody>
      </p:sp>
      <p:sp>
        <p:nvSpPr>
          <p:cNvPr id="30" name="모서리가 둥근 직사각형 29"/>
          <p:cNvSpPr/>
          <p:nvPr/>
        </p:nvSpPr>
        <p:spPr>
          <a:xfrm>
            <a:off x="3143240" y="5290047"/>
            <a:ext cx="1071570" cy="24447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10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0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등 </a:t>
            </a:r>
            <a:r>
              <a:rPr lang="en-US" altLang="ko-KR" sz="10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– 1</a:t>
            </a:r>
            <a:r>
              <a:rPr lang="ko-KR" altLang="en-US" sz="10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명</a:t>
            </a:r>
          </a:p>
        </p:txBody>
      </p:sp>
      <p:sp>
        <p:nvSpPr>
          <p:cNvPr id="31" name="모서리가 둥근 직사각형 30"/>
          <p:cNvSpPr/>
          <p:nvPr/>
        </p:nvSpPr>
        <p:spPr>
          <a:xfrm>
            <a:off x="3143240" y="5569816"/>
            <a:ext cx="1071570" cy="24447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10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0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등 </a:t>
            </a:r>
            <a:r>
              <a:rPr lang="en-US" altLang="ko-KR" sz="10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– 20</a:t>
            </a:r>
            <a:r>
              <a:rPr lang="ko-KR" altLang="en-US" sz="10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명</a:t>
            </a:r>
          </a:p>
        </p:txBody>
      </p:sp>
      <p:sp>
        <p:nvSpPr>
          <p:cNvPr id="32" name="모서리가 둥근 직사각형 31"/>
          <p:cNvSpPr/>
          <p:nvPr/>
        </p:nvSpPr>
        <p:spPr>
          <a:xfrm>
            <a:off x="3143240" y="5849585"/>
            <a:ext cx="1071570" cy="24447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10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0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등 </a:t>
            </a:r>
            <a:r>
              <a:rPr lang="en-US" altLang="ko-KR" sz="10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– 500</a:t>
            </a:r>
            <a:r>
              <a:rPr lang="ko-KR" altLang="en-US" sz="10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명</a:t>
            </a:r>
          </a:p>
        </p:txBody>
      </p:sp>
      <p:sp>
        <p:nvSpPr>
          <p:cNvPr id="33" name="모서리가 둥근 직사각형 32"/>
          <p:cNvSpPr/>
          <p:nvPr/>
        </p:nvSpPr>
        <p:spPr>
          <a:xfrm>
            <a:off x="3143240" y="6129354"/>
            <a:ext cx="1071570" cy="24447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10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다음기회에</a:t>
            </a:r>
            <a:r>
              <a:rPr lang="en-US" altLang="ko-KR" sz="10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~</a:t>
            </a:r>
            <a:endParaRPr lang="ko-KR" altLang="en-US" sz="1000" b="1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5" cstate="print"/>
          <a:srcRect l="31836" t="33154" r="53594" b="36084"/>
          <a:stretch>
            <a:fillRect/>
          </a:stretch>
        </p:blipFill>
        <p:spPr bwMode="auto">
          <a:xfrm>
            <a:off x="4699907" y="1643049"/>
            <a:ext cx="101510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5" cstate="print"/>
          <a:srcRect l="46992" t="33154" r="38359" b="36084"/>
          <a:stretch>
            <a:fillRect/>
          </a:stretch>
        </p:blipFill>
        <p:spPr bwMode="auto">
          <a:xfrm>
            <a:off x="5715008" y="1643049"/>
            <a:ext cx="102054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5" cstate="print"/>
          <a:srcRect l="77461" t="33154" r="7812" b="36084"/>
          <a:stretch>
            <a:fillRect/>
          </a:stretch>
        </p:blipFill>
        <p:spPr bwMode="auto">
          <a:xfrm>
            <a:off x="7777185" y="1643049"/>
            <a:ext cx="102598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5" cstate="print"/>
          <a:srcRect l="62149" t="33154" r="23203" b="36084"/>
          <a:stretch>
            <a:fillRect/>
          </a:stretch>
        </p:blipFill>
        <p:spPr bwMode="auto">
          <a:xfrm>
            <a:off x="6737592" y="1643049"/>
            <a:ext cx="102054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모서리가 둥근 직사각형 37"/>
          <p:cNvSpPr/>
          <p:nvPr/>
        </p:nvSpPr>
        <p:spPr>
          <a:xfrm>
            <a:off x="4643438" y="1085833"/>
            <a:ext cx="1408945" cy="343249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36000" anchor="ctr"/>
          <a:lstStyle/>
          <a:p>
            <a:pPr algn="ctr">
              <a:defRPr/>
            </a:pPr>
            <a:r>
              <a:rPr lang="ko-KR" altLang="en-US" sz="16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메시지 형태</a:t>
            </a:r>
            <a:endParaRPr lang="ko-KR" altLang="en-US" sz="1600" b="1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39" name="표 38"/>
          <p:cNvGraphicFramePr>
            <a:graphicFrameLocks noGrp="1"/>
          </p:cNvGraphicFramePr>
          <p:nvPr/>
        </p:nvGraphicFramePr>
        <p:xfrm>
          <a:off x="4714876" y="3471863"/>
          <a:ext cx="4071968" cy="1590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992"/>
                <a:gridCol w="1017992"/>
                <a:gridCol w="1017992"/>
                <a:gridCol w="1017992"/>
              </a:tblGrid>
              <a:tr h="3153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SMS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URL SMS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LMS-MMS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MMS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anchor="ctr"/>
                </a:tc>
              </a:tr>
              <a:tr h="6609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40</a:t>
                      </a:r>
                      <a:r>
                        <a:rPr lang="ko-KR" altLang="en-US" sz="10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자이하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40</a:t>
                      </a:r>
                      <a:r>
                        <a:rPr lang="ko-KR" altLang="en-US" sz="10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자이하</a:t>
                      </a:r>
                      <a:endParaRPr lang="en-US" altLang="ko-KR" sz="10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+Callback URL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1,000</a:t>
                      </a:r>
                      <a:r>
                        <a:rPr lang="ko-KR" altLang="en-US" sz="10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자이하</a:t>
                      </a:r>
                      <a:endParaRPr lang="en-US" altLang="ko-KR" sz="10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문자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이미지</a:t>
                      </a:r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(3</a:t>
                      </a:r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장</a:t>
                      </a:r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1,000</a:t>
                      </a:r>
                      <a:r>
                        <a:rPr lang="ko-KR" altLang="en-US" sz="10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자이하</a:t>
                      </a:r>
                      <a:endParaRPr lang="en-US" altLang="ko-KR" sz="10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문자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anchor="ctr"/>
                </a:tc>
              </a:tr>
              <a:tr h="6138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회신 번호가능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회신</a:t>
                      </a:r>
                      <a:r>
                        <a:rPr lang="ko-KR" altLang="en-US" sz="10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번호가능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회신 </a:t>
                      </a:r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URL</a:t>
                      </a:r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가능</a:t>
                      </a:r>
                      <a:endParaRPr lang="en-US" altLang="ko-KR" sz="10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회신 번호가능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회신 번호가능</a:t>
                      </a:r>
                    </a:p>
                  </a:txBody>
                  <a:tcPr marL="36000" marR="3600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300038" y="411163"/>
            <a:ext cx="8520112" cy="6477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ko-KR" sz="2600" b="1" kern="0" noProof="1" smtClean="0">
                <a:latin typeface="맑은 고딕" pitchFamily="50" charset="-127"/>
                <a:ea typeface="맑은 고딕" pitchFamily="50" charset="-127"/>
                <a:cs typeface="+mj-cs"/>
              </a:rPr>
              <a:t>FAQ </a:t>
            </a:r>
            <a:r>
              <a:rPr lang="ko-KR" altLang="en-US" sz="2600" b="1" kern="0" noProof="1" smtClean="0">
                <a:latin typeface="맑은 고딕" pitchFamily="50" charset="-127"/>
                <a:ea typeface="맑은 고딕" pitchFamily="50" charset="-127"/>
                <a:cs typeface="+mj-cs"/>
              </a:rPr>
              <a:t>및 참고사항</a:t>
            </a:r>
            <a:endParaRPr lang="ko-KR" sz="2600" b="1" kern="0" noProof="1"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graphicFrame>
        <p:nvGraphicFramePr>
          <p:cNvPr id="3" name="다이어그램 2"/>
          <p:cNvGraphicFramePr/>
          <p:nvPr/>
        </p:nvGraphicFramePr>
        <p:xfrm>
          <a:off x="647700" y="895350"/>
          <a:ext cx="7867650" cy="5543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319916" y="1809750"/>
            <a:ext cx="8520112" cy="17907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ko-KR" altLang="en-US" sz="2600" b="1" kern="0" noProof="1" smtClean="0">
                <a:latin typeface="맑은 고딕" pitchFamily="50" charset="-127"/>
                <a:ea typeface="맑은 고딕" pitchFamily="50" charset="-127"/>
                <a:cs typeface="+mj-cs"/>
              </a:rPr>
              <a:t>모든 광고 홍보물에 </a:t>
            </a:r>
            <a:r>
              <a:rPr lang="en-US" altLang="ko-KR" sz="2600" b="1" kern="0" noProof="1" smtClean="0">
                <a:latin typeface="맑은 고딕" pitchFamily="50" charset="-127"/>
                <a:ea typeface="맑은 고딕" pitchFamily="50" charset="-127"/>
                <a:cs typeface="+mj-cs"/>
              </a:rPr>
              <a:t>BMS</a:t>
            </a:r>
            <a:r>
              <a:rPr lang="ko-KR" altLang="en-US" sz="2600" b="1" kern="0" noProof="1" smtClean="0">
                <a:latin typeface="맑은 고딕" pitchFamily="50" charset="-127"/>
                <a:ea typeface="맑은 고딕" pitchFamily="50" charset="-127"/>
                <a:cs typeface="+mj-cs"/>
              </a:rPr>
              <a:t>번호를 달고</a:t>
            </a:r>
            <a:endParaRPr lang="en-US" altLang="ko-KR" sz="2600" b="1" kern="0" noProof="1" smtClean="0">
              <a:latin typeface="맑은 고딕" pitchFamily="50" charset="-127"/>
              <a:ea typeface="맑은 고딕" pitchFamily="50" charset="-127"/>
              <a:cs typeface="+mj-cs"/>
            </a:endParaRPr>
          </a:p>
          <a:p>
            <a:pPr algn="ctr">
              <a:lnSpc>
                <a:spcPct val="90000"/>
              </a:lnSpc>
              <a:defRPr/>
            </a:pPr>
            <a:endParaRPr lang="en-US" altLang="ko-KR" sz="2600" b="1" kern="0" noProof="1">
              <a:latin typeface="맑은 고딕" pitchFamily="50" charset="-127"/>
              <a:ea typeface="맑은 고딕" pitchFamily="50" charset="-127"/>
              <a:cs typeface="+mj-cs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2600" b="1" kern="0" noProof="1" smtClean="0">
                <a:latin typeface="맑은 고딕" pitchFamily="50" charset="-127"/>
                <a:ea typeface="맑은 고딕" pitchFamily="50" charset="-127"/>
                <a:cs typeface="+mj-cs"/>
              </a:rPr>
              <a:t>타깃 고객과 즉각적으로 대화하세요</a:t>
            </a:r>
            <a:r>
              <a:rPr lang="en-US" altLang="ko-KR" sz="2600" b="1" kern="0" noProof="1" smtClean="0">
                <a:latin typeface="맑은 고딕" pitchFamily="50" charset="-127"/>
                <a:ea typeface="맑은 고딕" pitchFamily="50" charset="-127"/>
                <a:cs typeface="+mj-cs"/>
              </a:rPr>
              <a:t>!!</a:t>
            </a:r>
          </a:p>
          <a:p>
            <a:pPr algn="ctr">
              <a:lnSpc>
                <a:spcPct val="90000"/>
              </a:lnSpc>
              <a:defRPr/>
            </a:pPr>
            <a:endParaRPr lang="en-US" altLang="ko-KR" sz="2600" b="1" kern="0" noProof="1">
              <a:latin typeface="맑은 고딕" pitchFamily="50" charset="-127"/>
              <a:ea typeface="맑은 고딕" pitchFamily="50" charset="-127"/>
              <a:cs typeface="+mj-cs"/>
            </a:endParaRPr>
          </a:p>
          <a:p>
            <a:pPr algn="ctr">
              <a:lnSpc>
                <a:spcPct val="90000"/>
              </a:lnSpc>
              <a:defRPr/>
            </a:pPr>
            <a:endParaRPr lang="en-US" altLang="ko-KR" sz="2600" b="1" kern="0" noProof="1" smtClean="0">
              <a:latin typeface="맑은 고딕" pitchFamily="50" charset="-127"/>
              <a:ea typeface="맑은 고딕" pitchFamily="50" charset="-127"/>
              <a:cs typeface="+mj-cs"/>
            </a:endParaRPr>
          </a:p>
          <a:p>
            <a:pPr algn="ctr">
              <a:lnSpc>
                <a:spcPct val="90000"/>
              </a:lnSpc>
              <a:defRPr/>
            </a:pP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Tel.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02-2082-2382 </a:t>
            </a:r>
            <a:r>
              <a:rPr lang="en-US" altLang="ko-KR" sz="18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 manager@wowbiz.co.kr</a:t>
            </a:r>
            <a:endParaRPr lang="en-US" altLang="ko-KR" sz="18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 txBox="1">
            <a:spLocks noChangeArrowheads="1"/>
          </p:cNvSpPr>
          <p:nvPr/>
        </p:nvSpPr>
        <p:spPr>
          <a:xfrm>
            <a:off x="300038" y="411163"/>
            <a:ext cx="8520112" cy="6477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b="1" i="0" u="none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직접 확인해 보십시요</a:t>
            </a:r>
            <a:r>
              <a:rPr kumimoji="0" lang="ko-KR" altLang="ko-KR" sz="2600" b="1" i="0" u="none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!</a:t>
            </a: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1150532" y="3273948"/>
            <a:ext cx="6637206" cy="785813"/>
          </a:xfrm>
          <a:prstGeom prst="roundRect">
            <a:avLst>
              <a:gd name="adj" fmla="val 10543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17" name="Picture 11" descr="C:\Users\jmpark\업무문서\10 BMS프로젝트\참고이미지\BMS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17424" y="3391423"/>
            <a:ext cx="862468" cy="58050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모서리가 둥근 직사각형 19"/>
          <p:cNvSpPr/>
          <p:nvPr/>
        </p:nvSpPr>
        <p:spPr bwMode="auto">
          <a:xfrm>
            <a:off x="2466975" y="3389836"/>
            <a:ext cx="3895725" cy="57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ko-KR" sz="4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1688•4708</a:t>
            </a:r>
            <a:endParaRPr lang="ko-KR" altLang="en-US" sz="4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6356651" y="3373961"/>
            <a:ext cx="1332464" cy="571500"/>
          </a:xfrm>
          <a:prstGeom prst="rect">
            <a:avLst/>
          </a:prstGeom>
          <a:noFill/>
        </p:spPr>
        <p:txBody>
          <a:bodyPr anchor="ctr" anchorCtr="1"/>
          <a:lstStyle/>
          <a:p>
            <a:pPr>
              <a:defRPr/>
            </a:pPr>
            <a:r>
              <a:rPr lang="ko-KR" altLang="en-US" sz="2200" spc="-1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n-cs"/>
              </a:rPr>
              <a:t>샘플쿠폰</a:t>
            </a:r>
            <a:endParaRPr lang="ko-KR" altLang="en-US" sz="2200" spc="-15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22" name="이등변 삼각형 21"/>
          <p:cNvSpPr/>
          <p:nvPr/>
        </p:nvSpPr>
        <p:spPr bwMode="auto">
          <a:xfrm rot="12485902">
            <a:off x="4287154" y="2272034"/>
            <a:ext cx="499731" cy="893135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구름 22"/>
          <p:cNvSpPr/>
          <p:nvPr/>
        </p:nvSpPr>
        <p:spPr bwMode="auto">
          <a:xfrm>
            <a:off x="2192515" y="1400163"/>
            <a:ext cx="4997310" cy="1350556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2954749" y="1659197"/>
            <a:ext cx="3432323" cy="83611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16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산돌고딕 M"/>
              </a:rPr>
              <a:t>지금 </a:t>
            </a:r>
            <a:r>
              <a:rPr lang="ko-KR" altLang="en-US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산돌고딕 M"/>
              </a:rPr>
              <a:t>호출하세요</a:t>
            </a:r>
            <a:r>
              <a:rPr lang="en-US" altLang="ko-KR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산돌고딕 M"/>
              </a:rPr>
              <a:t>!!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산돌고딕 M"/>
              </a:rPr>
              <a:t>BMS </a:t>
            </a:r>
            <a:r>
              <a:rPr lang="ko-KR" altLang="en-US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산돌고딕 M"/>
              </a:rPr>
              <a:t>이벤트를 이해할 수 있습니다</a:t>
            </a:r>
            <a:r>
              <a:rPr lang="en-US" altLang="ko-KR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산돌고딕 M"/>
              </a:rPr>
              <a:t>.</a:t>
            </a:r>
            <a:endParaRPr lang="ko-KR" altLang="en-US" sz="16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산돌고딕 M"/>
            </a:endParaRPr>
          </a:p>
        </p:txBody>
      </p:sp>
      <p:grpSp>
        <p:nvGrpSpPr>
          <p:cNvPr id="25" name="그룹 12"/>
          <p:cNvGrpSpPr/>
          <p:nvPr/>
        </p:nvGrpSpPr>
        <p:grpSpPr>
          <a:xfrm>
            <a:off x="1905457" y="4222811"/>
            <a:ext cx="5354977" cy="325496"/>
            <a:chOff x="1903241" y="4382761"/>
            <a:chExt cx="5354977" cy="325496"/>
          </a:xfrm>
        </p:grpSpPr>
        <p:pic>
          <p:nvPicPr>
            <p:cNvPr id="26" name="Picture 2" descr="D:\Document\받은파일\0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19389" y="4428699"/>
              <a:ext cx="240452" cy="249040"/>
            </a:xfrm>
            <a:prstGeom prst="rect">
              <a:avLst/>
            </a:prstGeom>
            <a:noFill/>
          </p:spPr>
        </p:pic>
        <p:pic>
          <p:nvPicPr>
            <p:cNvPr id="27" name="Picture 3" descr="D:\Document\받은파일\03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61804" y="4418067"/>
              <a:ext cx="257627" cy="249039"/>
            </a:xfrm>
            <a:prstGeom prst="rect">
              <a:avLst/>
            </a:prstGeom>
            <a:noFill/>
          </p:spPr>
        </p:pic>
        <p:pic>
          <p:nvPicPr>
            <p:cNvPr id="28" name="Picture 4" descr="D:\Document\받은파일\01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03241" y="4428701"/>
              <a:ext cx="240452" cy="249040"/>
            </a:xfrm>
            <a:prstGeom prst="rect">
              <a:avLst/>
            </a:prstGeom>
            <a:noFill/>
          </p:spPr>
        </p:pic>
        <p:sp>
          <p:nvSpPr>
            <p:cNvPr id="29" name="TextBox 5"/>
            <p:cNvSpPr txBox="1">
              <a:spLocks noChangeArrowheads="1"/>
            </p:cNvSpPr>
            <p:nvPr/>
          </p:nvSpPr>
          <p:spPr bwMode="auto">
            <a:xfrm>
              <a:off x="2142694" y="4382761"/>
              <a:ext cx="126188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1400" b="1" dirty="0" err="1" smtClean="0">
                  <a:latin typeface="맑은 고딕" pitchFamily="50" charset="-127"/>
                  <a:ea typeface="맑은 고딕" pitchFamily="50" charset="-127"/>
                </a:rPr>
                <a:t>음성통화없음</a:t>
              </a:r>
              <a:endParaRPr lang="en-US" altLang="ko-KR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0" name="TextBox 5"/>
            <p:cNvSpPr txBox="1">
              <a:spLocks noChangeArrowheads="1"/>
            </p:cNvSpPr>
            <p:nvPr/>
          </p:nvSpPr>
          <p:spPr bwMode="auto">
            <a:xfrm>
              <a:off x="3783651" y="4396937"/>
              <a:ext cx="144142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1400" b="1" dirty="0" err="1" smtClean="0">
                  <a:latin typeface="맑은 고딕" pitchFamily="50" charset="-127"/>
                  <a:ea typeface="맑은 고딕" pitchFamily="50" charset="-127"/>
                </a:rPr>
                <a:t>정보이용료없음</a:t>
              </a:r>
              <a:endParaRPr lang="en-US" altLang="ko-KR" sz="1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1" name="TextBox 5"/>
            <p:cNvSpPr txBox="1">
              <a:spLocks noChangeArrowheads="1"/>
            </p:cNvSpPr>
            <p:nvPr/>
          </p:nvSpPr>
          <p:spPr bwMode="auto">
            <a:xfrm>
              <a:off x="5637261" y="4400480"/>
              <a:ext cx="162095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1400" b="1" dirty="0" smtClean="0">
                  <a:latin typeface="맑은 고딕" pitchFamily="50" charset="-127"/>
                  <a:ea typeface="맑은 고딕" pitchFamily="50" charset="-127"/>
                </a:rPr>
                <a:t>당첨결과즉시확인</a:t>
              </a:r>
              <a:endParaRPr lang="en-US" altLang="ko-KR" sz="1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352527" y="4886325"/>
            <a:ext cx="6457973" cy="11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80975" lvl="1" indent="-171450">
              <a:lnSpc>
                <a:spcPct val="200000"/>
              </a:lnSpc>
            </a:pPr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① 핸드폰으로 </a:t>
            </a:r>
            <a:r>
              <a:rPr lang="en-US" altLang="ko-KR" sz="110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1688-4708 </a:t>
            </a:r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을 </a:t>
            </a:r>
            <a:r>
              <a:rPr lang="ko-KR" altLang="en-US" sz="1100" dirty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호출한다</a:t>
            </a:r>
            <a:r>
              <a:rPr lang="en-US" altLang="ko-KR" sz="1100" dirty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.</a:t>
            </a:r>
          </a:p>
          <a:p>
            <a:pPr marL="180975" lvl="1" indent="-171450">
              <a:lnSpc>
                <a:spcPct val="200000"/>
              </a:lnSpc>
            </a:pPr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② 통화 </a:t>
            </a:r>
            <a:r>
              <a:rPr lang="ko-KR" altLang="en-US" sz="1100" dirty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연결 후 </a:t>
            </a:r>
            <a:r>
              <a:rPr lang="ko-KR" altLang="en-US" sz="1100" dirty="0">
                <a:latin typeface="Arial" pitchFamily="34" charset="0"/>
                <a:ea typeface="맑은 고딕" pitchFamily="50" charset="-127"/>
                <a:cs typeface="Times New Roman" pitchFamily="18" charset="0"/>
              </a:rPr>
              <a:t>“</a:t>
            </a:r>
            <a:r>
              <a:rPr lang="ko-KR" altLang="en-US" sz="1100" dirty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잠시 후 메시지를 보내드립니다</a:t>
            </a:r>
            <a:r>
              <a:rPr lang="ko-KR" altLang="en-US" sz="1100" dirty="0">
                <a:latin typeface="Arial" pitchFamily="34" charset="0"/>
                <a:ea typeface="맑은 고딕" pitchFamily="50" charset="-127"/>
                <a:cs typeface="Times New Roman" pitchFamily="18" charset="0"/>
              </a:rPr>
              <a:t>”</a:t>
            </a:r>
            <a:r>
              <a:rPr lang="ko-KR" altLang="en-US" sz="1100" dirty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라는 </a:t>
            </a:r>
            <a:r>
              <a:rPr lang="ko-KR" altLang="en-US" sz="1100" dirty="0" err="1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멘트가</a:t>
            </a:r>
            <a:r>
              <a:rPr lang="ko-KR" altLang="en-US" sz="1100" dirty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나오고 통화가 자동으로 끊어진다</a:t>
            </a:r>
            <a:r>
              <a:rPr lang="en-US" altLang="ko-KR" sz="1100" dirty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.</a:t>
            </a:r>
          </a:p>
          <a:p>
            <a:pPr marL="180975" lvl="1" indent="-171450">
              <a:lnSpc>
                <a:spcPct val="200000"/>
              </a:lnSpc>
            </a:pPr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③ 핸드폰으로 </a:t>
            </a:r>
            <a:r>
              <a:rPr lang="ko-KR" altLang="en-US" sz="1100" dirty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정보나 쿠폰이 핸드폰 문자로 도착한다</a:t>
            </a:r>
            <a:r>
              <a:rPr lang="en-US" altLang="ko-KR" sz="1100" dirty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.</a:t>
            </a:r>
            <a:endParaRPr lang="en-US" altLang="ko-KR" sz="1100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5"/>
          <p:cNvSpPr txBox="1">
            <a:spLocks noChangeArrowheads="1"/>
          </p:cNvSpPr>
          <p:nvPr/>
        </p:nvSpPr>
        <p:spPr bwMode="auto">
          <a:xfrm>
            <a:off x="7715250" y="6429375"/>
            <a:ext cx="10001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0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endParaRPr lang="ko-KR" altLang="en-US" sz="100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300038" y="411163"/>
            <a:ext cx="8520112" cy="6477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ko-KR" altLang="en-US" sz="2600" b="1" kern="0" noProof="1">
                <a:latin typeface="맑은 고딕" pitchFamily="50" charset="-127"/>
                <a:ea typeface="맑은 고딕" pitchFamily="50" charset="-127"/>
                <a:cs typeface="+mj-cs"/>
              </a:rPr>
              <a:t>전문가도 인정한 참신한 </a:t>
            </a:r>
            <a:r>
              <a:rPr lang="ko-KR" altLang="en-US" sz="2600" b="1" kern="0" noProof="1" smtClean="0">
                <a:latin typeface="맑은 고딕" pitchFamily="50" charset="-127"/>
                <a:ea typeface="맑은 고딕" pitchFamily="50" charset="-127"/>
                <a:cs typeface="+mj-cs"/>
              </a:rPr>
              <a:t>서비스 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cs typeface="산돌고딕 M"/>
              </a:rPr>
              <a:t>- SBS TV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  <a:cs typeface="산돌고딕 M"/>
              </a:rPr>
              <a:t>아이디어  </a:t>
            </a:r>
            <a:r>
              <a:rPr lang="ko-KR" altLang="en-US" sz="1400" b="1" dirty="0" err="1">
                <a:latin typeface="맑은 고딕" pitchFamily="50" charset="-127"/>
                <a:ea typeface="맑은 고딕" pitchFamily="50" charset="-127"/>
                <a:cs typeface="산돌고딕 M"/>
              </a:rPr>
              <a:t>하우머치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  <a:cs typeface="산돌고딕 M"/>
              </a:rPr>
              <a:t> 방송</a:t>
            </a:r>
            <a:endParaRPr lang="en-US" altLang="ko-KR" sz="2800" b="1" dirty="0">
              <a:latin typeface="맑은 고딕" pitchFamily="50" charset="-127"/>
              <a:ea typeface="맑은 고딕" pitchFamily="50" charset="-127"/>
              <a:cs typeface="산돌고딕 M"/>
            </a:endParaRPr>
          </a:p>
          <a:p>
            <a:pPr>
              <a:lnSpc>
                <a:spcPct val="90000"/>
              </a:lnSpc>
              <a:defRPr/>
            </a:pPr>
            <a:r>
              <a:rPr lang="ko-KR" altLang="en-US" sz="2600" b="1" kern="0" noProof="1" smtClean="0">
                <a:latin typeface="맑은 고딕" pitchFamily="50" charset="-127"/>
                <a:ea typeface="맑은 고딕" pitchFamily="50" charset="-127"/>
                <a:cs typeface="+mj-cs"/>
              </a:rPr>
              <a:t> </a:t>
            </a:r>
            <a:endParaRPr lang="ko-KR" sz="2600" b="1" kern="0" noProof="1"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grpSp>
        <p:nvGrpSpPr>
          <p:cNvPr id="16388" name="그룹 8"/>
          <p:cNvGrpSpPr>
            <a:grpSpLocks/>
          </p:cNvGrpSpPr>
          <p:nvPr/>
        </p:nvGrpSpPr>
        <p:grpSpPr bwMode="auto">
          <a:xfrm>
            <a:off x="775251" y="1084058"/>
            <a:ext cx="7057823" cy="4042878"/>
            <a:chOff x="-2540000" y="-285776"/>
            <a:chExt cx="10112396" cy="5715020"/>
          </a:xfrm>
        </p:grpSpPr>
        <p:grpSp>
          <p:nvGrpSpPr>
            <p:cNvPr id="16392" name="그룹 7"/>
            <p:cNvGrpSpPr>
              <a:grpSpLocks/>
            </p:cNvGrpSpPr>
            <p:nvPr/>
          </p:nvGrpSpPr>
          <p:grpSpPr bwMode="auto">
            <a:xfrm>
              <a:off x="2492396" y="-285776"/>
              <a:ext cx="5080000" cy="5682406"/>
              <a:chOff x="2492396" y="-285776"/>
              <a:chExt cx="5080000" cy="5682406"/>
            </a:xfrm>
          </p:grpSpPr>
          <p:pic>
            <p:nvPicPr>
              <p:cNvPr id="11" name="그림 5" descr="04.JP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492396" y="-285776"/>
                <a:ext cx="5080000" cy="28575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38100" cap="sq">
                <a:solidFill>
                  <a:srgbClr val="FFFFFF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  <p:pic>
            <p:nvPicPr>
              <p:cNvPr id="12" name="그림 6" descr="05.JP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92396" y="2539130"/>
                <a:ext cx="5080000" cy="28575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38100" cap="sq">
                <a:solidFill>
                  <a:srgbClr val="FFFFFF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</p:grpSp>
        <p:pic>
          <p:nvPicPr>
            <p:cNvPr id="9" name="그림 2" descr="01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2540000" y="-285776"/>
              <a:ext cx="5080000" cy="28575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0" name="그림 3" descr="02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2540000" y="2571744"/>
              <a:ext cx="5080000" cy="28575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sp>
        <p:nvSpPr>
          <p:cNvPr id="13" name="모서리가 둥근 직사각형 12"/>
          <p:cNvSpPr/>
          <p:nvPr/>
        </p:nvSpPr>
        <p:spPr bwMode="auto">
          <a:xfrm>
            <a:off x="798985" y="5429250"/>
            <a:ext cx="7492622" cy="1021247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산돌고딕 M"/>
              </a:rPr>
              <a:t>기술보증기금 기술가치 </a:t>
            </a:r>
            <a:r>
              <a:rPr lang="en-US" altLang="ko-KR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산돌고딕 M"/>
              </a:rPr>
              <a:t>8</a:t>
            </a:r>
            <a:r>
              <a:rPr lang="ko-KR" altLang="en-US" sz="1600" b="1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산돌고딕 M"/>
              </a:rPr>
              <a:t>억원</a:t>
            </a:r>
            <a:r>
              <a: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산돌고딕 M"/>
              </a:rPr>
              <a:t> 평가</a:t>
            </a:r>
            <a:r>
              <a:rPr lang="en-US" altLang="ko-KR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산돌고딕 M"/>
              </a:rPr>
              <a:t>, 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산돌고딕 M"/>
              </a:rPr>
              <a:t>전문가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산돌고딕 M"/>
              </a:rPr>
              <a:t>평가단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산돌고딕 M"/>
              </a:rPr>
              <a:t> 최고의 매력도</a:t>
            </a:r>
            <a:endParaRPr lang="en-US" altLang="ko-KR" sz="16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산돌고딕 M"/>
            </a:endParaRPr>
          </a:p>
          <a:p>
            <a:pPr algn="ctr">
              <a:defRPr/>
            </a:pPr>
            <a:endParaRPr lang="en-US" altLang="ko-KR" sz="8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산돌고딕 M"/>
            </a:endParaRPr>
          </a:p>
          <a:p>
            <a:pPr algn="ctr">
              <a:defRPr/>
            </a:pP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산돌고딕 M"/>
              </a:rPr>
              <a:t>방송보기 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산돌고딕 M"/>
              </a:rPr>
              <a:t>: http://www.bmscenter.com/howmuch</a:t>
            </a:r>
            <a:endParaRPr lang="ko-KR" altLang="en-US" sz="16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산돌고딕 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그림 7" descr="workflow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" y="1212850"/>
            <a:ext cx="4516438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409575" y="5254625"/>
            <a:ext cx="395653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BMS (Back Message Service)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란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?</a:t>
            </a:r>
          </a:p>
          <a:p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핸드폰으로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BMS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번호를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호출하면 쿠폰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정보가</a:t>
            </a:r>
            <a:endParaRPr lang="en-US" altLang="ko-KR" sz="14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자동으로 전달되는 서비스입니다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grpSp>
        <p:nvGrpSpPr>
          <p:cNvPr id="2" name="그룹 21"/>
          <p:cNvGrpSpPr>
            <a:grpSpLocks/>
          </p:cNvGrpSpPr>
          <p:nvPr/>
        </p:nvGrpSpPr>
        <p:grpSpPr bwMode="auto">
          <a:xfrm>
            <a:off x="5130800" y="3838575"/>
            <a:ext cx="3400425" cy="2644775"/>
            <a:chOff x="4867823" y="3667811"/>
            <a:chExt cx="3400529" cy="2871808"/>
          </a:xfrm>
        </p:grpSpPr>
        <p:grpSp>
          <p:nvGrpSpPr>
            <p:cNvPr id="3" name="그룹 6"/>
            <p:cNvGrpSpPr>
              <a:grpSpLocks/>
            </p:cNvGrpSpPr>
            <p:nvPr/>
          </p:nvGrpSpPr>
          <p:grpSpPr bwMode="auto">
            <a:xfrm>
              <a:off x="4867825" y="3667811"/>
              <a:ext cx="3386881" cy="674661"/>
              <a:chOff x="0" y="0"/>
              <a:chExt cx="3386881" cy="696090"/>
            </a:xfrm>
          </p:grpSpPr>
          <p:sp>
            <p:nvSpPr>
              <p:cNvPr id="8" name="모서리가 둥근 직사각형 7"/>
              <p:cNvSpPr/>
              <p:nvPr/>
            </p:nvSpPr>
            <p:spPr>
              <a:xfrm>
                <a:off x="0" y="0"/>
                <a:ext cx="3386881" cy="69609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10" name="모서리가 둥근 직사각형 4"/>
              <p:cNvSpPr/>
              <p:nvPr/>
            </p:nvSpPr>
            <p:spPr>
              <a:xfrm>
                <a:off x="33337" y="33405"/>
                <a:ext cx="3319564" cy="62968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3340" tIns="53340" rIns="53340" bIns="53340" spcCol="1270" anchor="ctr"/>
              <a:lstStyle/>
              <a:p>
                <a:pPr defTabSz="622300" latinLnBrk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altLang="ko-KR" sz="1400" dirty="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lang="ko-KR" altLang="en-US" sz="1400" dirty="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rPr>
                  <a:t>쉽고 편리한 고객 참여 방법</a:t>
                </a:r>
              </a:p>
            </p:txBody>
          </p:sp>
        </p:grpSp>
        <p:grpSp>
          <p:nvGrpSpPr>
            <p:cNvPr id="4" name="그룹 11"/>
            <p:cNvGrpSpPr>
              <a:grpSpLocks/>
            </p:cNvGrpSpPr>
            <p:nvPr/>
          </p:nvGrpSpPr>
          <p:grpSpPr bwMode="auto">
            <a:xfrm>
              <a:off x="4867824" y="4404856"/>
              <a:ext cx="3386881" cy="674661"/>
              <a:chOff x="0" y="658429"/>
              <a:chExt cx="3386881" cy="696090"/>
            </a:xfrm>
          </p:grpSpPr>
          <p:sp>
            <p:nvSpPr>
              <p:cNvPr id="13" name="모서리가 둥근 직사각형 12"/>
              <p:cNvSpPr/>
              <p:nvPr/>
            </p:nvSpPr>
            <p:spPr>
              <a:xfrm>
                <a:off x="0" y="658429"/>
                <a:ext cx="3386881" cy="69609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14" name="모서리가 둥근 직사각형 4"/>
              <p:cNvSpPr/>
              <p:nvPr/>
            </p:nvSpPr>
            <p:spPr>
              <a:xfrm>
                <a:off x="33338" y="677981"/>
                <a:ext cx="3319564" cy="62801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3340" tIns="53340" rIns="53340" bIns="53340" spcCol="1270" anchor="ctr"/>
              <a:lstStyle/>
              <a:p>
                <a:pPr defTabSz="622300" latinLnBrk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altLang="ko-KR" sz="1400" dirty="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lang="ko-KR" altLang="en-US" sz="1400" dirty="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rPr>
                  <a:t>고객 부담 최소화 </a:t>
                </a:r>
                <a:r>
                  <a:rPr lang="en-US" altLang="ko-KR" sz="1400" dirty="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rPr>
                  <a:t/>
                </a:r>
                <a:br>
                  <a:rPr lang="en-US" altLang="ko-KR" sz="1400" dirty="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rPr>
                </a:br>
                <a:r>
                  <a:rPr lang="en-US" altLang="ko-KR" sz="1400" dirty="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rPr>
                  <a:t> (</a:t>
                </a:r>
                <a:r>
                  <a:rPr lang="ko-KR" altLang="en-US" sz="1400" dirty="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rPr>
                  <a:t>기본통화 </a:t>
                </a:r>
                <a:r>
                  <a:rPr lang="en-US" altLang="ko-KR" sz="1400" dirty="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rPr>
                  <a:t>20</a:t>
                </a:r>
                <a:r>
                  <a:rPr lang="ko-KR" altLang="en-US" sz="1400" dirty="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rPr>
                  <a:t>원</a:t>
                </a:r>
                <a:r>
                  <a:rPr lang="en-US" altLang="ko-KR" sz="1400" dirty="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lang="ko-KR" altLang="en-US" sz="1400" dirty="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rPr>
                  <a:t>정보이용료 없음</a:t>
                </a:r>
                <a:r>
                  <a:rPr lang="en-US" altLang="ko-KR" sz="1400" dirty="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rPr>
                  <a:t>)</a:t>
                </a:r>
                <a:endParaRPr lang="ko-KR" altLang="en-US" sz="1400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grpSp>
          <p:nvGrpSpPr>
            <p:cNvPr id="5" name="그룹 14"/>
            <p:cNvGrpSpPr>
              <a:grpSpLocks/>
            </p:cNvGrpSpPr>
            <p:nvPr/>
          </p:nvGrpSpPr>
          <p:grpSpPr bwMode="auto">
            <a:xfrm>
              <a:off x="4867823" y="5127705"/>
              <a:ext cx="3386881" cy="674661"/>
              <a:chOff x="0" y="1422271"/>
              <a:chExt cx="3386881" cy="696090"/>
            </a:xfrm>
          </p:grpSpPr>
          <p:sp>
            <p:nvSpPr>
              <p:cNvPr id="17" name="모서리가 둥근 직사각형 16"/>
              <p:cNvSpPr/>
              <p:nvPr/>
            </p:nvSpPr>
            <p:spPr>
              <a:xfrm>
                <a:off x="0" y="1422271"/>
                <a:ext cx="3386881" cy="69609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18" name="모서리가 둥근 직사각형 4"/>
              <p:cNvSpPr/>
              <p:nvPr/>
            </p:nvSpPr>
            <p:spPr>
              <a:xfrm>
                <a:off x="33339" y="1471011"/>
                <a:ext cx="3319564" cy="62801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3340" tIns="53340" rIns="53340" bIns="53340" spcCol="1270" anchor="ctr"/>
              <a:lstStyle/>
              <a:p>
                <a:pPr defTabSz="622300" latinLnBrk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ko-KR" altLang="en-US" sz="1400" dirty="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rPr>
                  <a:t>  고객 참여에 따라 실시간 </a:t>
                </a:r>
                <a:r>
                  <a:rPr lang="ko-KR" altLang="en-US" sz="1400" dirty="0" err="1" smtClean="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rPr>
                  <a:t>컨텐츠</a:t>
                </a:r>
                <a:r>
                  <a:rPr lang="ko-KR" altLang="en-US" sz="1400" dirty="0" smtClean="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lang="ko-KR" altLang="en-US" sz="1400" dirty="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rPr>
                  <a:t>발송</a:t>
                </a:r>
              </a:p>
            </p:txBody>
          </p:sp>
        </p:grpSp>
        <p:grpSp>
          <p:nvGrpSpPr>
            <p:cNvPr id="6" name="그룹 18"/>
            <p:cNvGrpSpPr>
              <a:grpSpLocks/>
            </p:cNvGrpSpPr>
            <p:nvPr/>
          </p:nvGrpSpPr>
          <p:grpSpPr bwMode="auto">
            <a:xfrm>
              <a:off x="4881471" y="5864958"/>
              <a:ext cx="3386881" cy="674661"/>
              <a:chOff x="0" y="2144523"/>
              <a:chExt cx="3386881" cy="696090"/>
            </a:xfrm>
          </p:grpSpPr>
          <p:sp>
            <p:nvSpPr>
              <p:cNvPr id="20" name="모서리가 둥근 직사각형 19"/>
              <p:cNvSpPr/>
              <p:nvPr/>
            </p:nvSpPr>
            <p:spPr>
              <a:xfrm>
                <a:off x="0" y="2144523"/>
                <a:ext cx="3386881" cy="69609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21" name="모서리가 둥근 직사각형 4"/>
              <p:cNvSpPr/>
              <p:nvPr/>
            </p:nvSpPr>
            <p:spPr>
              <a:xfrm>
                <a:off x="33978" y="2164162"/>
                <a:ext cx="3319565" cy="62801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3340" tIns="53340" rIns="53340" bIns="53340" spcCol="1270" anchor="ctr"/>
              <a:lstStyle/>
              <a:p>
                <a:pPr defTabSz="622300" latinLnBrk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ko-KR" altLang="en-US" sz="1400" dirty="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rPr>
                  <a:t>  참여 고객 </a:t>
                </a:r>
                <a:r>
                  <a:rPr lang="en-US" altLang="ko-KR" sz="1400" dirty="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rPr>
                  <a:t>DB</a:t>
                </a:r>
                <a:r>
                  <a:rPr lang="ko-KR" altLang="en-US" sz="1400" dirty="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rPr>
                  <a:t>활용 가능</a:t>
                </a:r>
              </a:p>
            </p:txBody>
          </p:sp>
        </p:grpSp>
      </p:grpSp>
      <p:grpSp>
        <p:nvGrpSpPr>
          <p:cNvPr id="7" name="그룹 34"/>
          <p:cNvGrpSpPr>
            <a:grpSpLocks/>
          </p:cNvGrpSpPr>
          <p:nvPr/>
        </p:nvGrpSpPr>
        <p:grpSpPr bwMode="auto">
          <a:xfrm>
            <a:off x="5154613" y="1057275"/>
            <a:ext cx="3387725" cy="2662238"/>
            <a:chOff x="5192267" y="866076"/>
            <a:chExt cx="3386884" cy="2819239"/>
          </a:xfrm>
        </p:grpSpPr>
        <p:grpSp>
          <p:nvGrpSpPr>
            <p:cNvPr id="9" name="그룹 22"/>
            <p:cNvGrpSpPr>
              <a:grpSpLocks/>
            </p:cNvGrpSpPr>
            <p:nvPr/>
          </p:nvGrpSpPr>
          <p:grpSpPr bwMode="auto">
            <a:xfrm>
              <a:off x="5192267" y="866076"/>
              <a:ext cx="3386881" cy="657772"/>
              <a:chOff x="0" y="925"/>
              <a:chExt cx="3386881" cy="581549"/>
            </a:xfrm>
          </p:grpSpPr>
          <p:sp>
            <p:nvSpPr>
              <p:cNvPr id="24" name="모서리가 둥근 직사각형 23"/>
              <p:cNvSpPr/>
              <p:nvPr/>
            </p:nvSpPr>
            <p:spPr>
              <a:xfrm>
                <a:off x="0" y="925"/>
                <a:ext cx="3386881" cy="581549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25" name="모서리가 둥근 직사각형 4"/>
              <p:cNvSpPr/>
              <p:nvPr/>
            </p:nvSpPr>
            <p:spPr>
              <a:xfrm>
                <a:off x="28568" y="28994"/>
                <a:ext cx="3329748" cy="52489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3340" tIns="53340" rIns="53340" bIns="53340" spcCol="1270" anchor="ctr" anchorCtr="0"/>
              <a:lstStyle/>
              <a:p>
                <a:pPr defTabSz="622300" latinLnBrk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ko-KR" altLang="en-US" sz="1400" dirty="0">
                    <a:latin typeface="맑은 고딕" pitchFamily="50" charset="-127"/>
                    <a:ea typeface="맑은 고딕" pitchFamily="50" charset="-127"/>
                  </a:rPr>
                  <a:t>  </a:t>
                </a:r>
                <a:r>
                  <a:rPr lang="en-US" altLang="ko-KR" sz="1400" dirty="0">
                    <a:latin typeface="맑은 고딕" pitchFamily="50" charset="-127"/>
                    <a:ea typeface="맑은 고딕" pitchFamily="50" charset="-127"/>
                  </a:rPr>
                  <a:t>1. </a:t>
                </a:r>
                <a:r>
                  <a:rPr lang="ko-KR" altLang="en-US" sz="1400" dirty="0">
                    <a:latin typeface="맑은 고딕" pitchFamily="50" charset="-127"/>
                    <a:ea typeface="맑은 고딕" pitchFamily="50" charset="-127"/>
                  </a:rPr>
                  <a:t>번호 및 </a:t>
                </a:r>
                <a:r>
                  <a:rPr lang="ko-KR" altLang="en-US" sz="1400" dirty="0" err="1">
                    <a:latin typeface="맑은 고딕" pitchFamily="50" charset="-127"/>
                    <a:ea typeface="맑은 고딕" pitchFamily="50" charset="-127"/>
                  </a:rPr>
                  <a:t>컨</a:t>
                </a:r>
                <a:r>
                  <a:rPr lang="ko-KR" altLang="en-US" sz="1400" dirty="0" err="1" smtClean="0">
                    <a:latin typeface="맑은 고딕" pitchFamily="50" charset="-127"/>
                    <a:ea typeface="맑은 고딕" pitchFamily="50" charset="-127"/>
                  </a:rPr>
                  <a:t>텐츠</a:t>
                </a:r>
                <a:r>
                  <a:rPr lang="ko-KR" altLang="en-US" sz="1400" dirty="0" smtClean="0"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lang="ko-KR" altLang="en-US" sz="1400" dirty="0">
                    <a:latin typeface="맑은 고딕" pitchFamily="50" charset="-127"/>
                    <a:ea typeface="맑은 고딕" pitchFamily="50" charset="-127"/>
                  </a:rPr>
                  <a:t>설정 </a:t>
                </a:r>
                <a:r>
                  <a:rPr lang="en-US" altLang="ko-KR" sz="1400" dirty="0" smtClean="0">
                    <a:latin typeface="맑은 고딕" pitchFamily="50" charset="-127"/>
                    <a:ea typeface="맑은 고딕" pitchFamily="50" charset="-127"/>
                  </a:rPr>
                  <a:t>(</a:t>
                </a:r>
                <a:r>
                  <a:rPr lang="ko-KR" altLang="en-US" sz="1400" dirty="0" smtClean="0">
                    <a:latin typeface="맑은 고딕" pitchFamily="50" charset="-127"/>
                    <a:ea typeface="맑은 고딕" pitchFamily="50" charset="-127"/>
                  </a:rPr>
                  <a:t>광고주</a:t>
                </a:r>
                <a:r>
                  <a:rPr lang="en-US" altLang="ko-KR" sz="1400" dirty="0" smtClean="0">
                    <a:latin typeface="맑은 고딕" pitchFamily="50" charset="-127"/>
                    <a:ea typeface="맑은 고딕" pitchFamily="50" charset="-127"/>
                  </a:rPr>
                  <a:t>)</a:t>
                </a:r>
                <a:endParaRPr lang="ko-KR" altLang="en-US" sz="1400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grpSp>
          <p:nvGrpSpPr>
            <p:cNvPr id="11" name="그룹 25"/>
            <p:cNvGrpSpPr>
              <a:grpSpLocks/>
            </p:cNvGrpSpPr>
            <p:nvPr/>
          </p:nvGrpSpPr>
          <p:grpSpPr bwMode="auto">
            <a:xfrm>
              <a:off x="5192268" y="1586403"/>
              <a:ext cx="3386881" cy="658028"/>
              <a:chOff x="0" y="604285"/>
              <a:chExt cx="3386881" cy="581775"/>
            </a:xfrm>
          </p:grpSpPr>
          <p:sp>
            <p:nvSpPr>
              <p:cNvPr id="27" name="모서리가 둥근 직사각형 26"/>
              <p:cNvSpPr/>
              <p:nvPr/>
            </p:nvSpPr>
            <p:spPr>
              <a:xfrm>
                <a:off x="0" y="604285"/>
                <a:ext cx="3386881" cy="581775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28" name="모서리가 둥근 직사각형 4"/>
              <p:cNvSpPr/>
              <p:nvPr/>
            </p:nvSpPr>
            <p:spPr>
              <a:xfrm>
                <a:off x="28567" y="620038"/>
                <a:ext cx="3329748" cy="52489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3340" tIns="53340" rIns="53340" bIns="53340" spcCol="1270" anchor="ctr" anchorCtr="0"/>
              <a:lstStyle/>
              <a:p>
                <a:pPr defTabSz="622300" latinLnBrk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altLang="ko-KR" sz="1400" dirty="0">
                    <a:latin typeface="맑은 고딕" pitchFamily="50" charset="-127"/>
                    <a:ea typeface="맑은 고딕" pitchFamily="50" charset="-127"/>
                  </a:rPr>
                  <a:t>  2. </a:t>
                </a:r>
                <a:r>
                  <a:rPr lang="ko-KR" altLang="en-US" sz="1400" dirty="0">
                    <a:latin typeface="맑은 고딕" pitchFamily="50" charset="-127"/>
                    <a:ea typeface="맑은 고딕" pitchFamily="50" charset="-127"/>
                  </a:rPr>
                  <a:t>번호 </a:t>
                </a:r>
                <a:r>
                  <a:rPr lang="ko-KR" altLang="en-US" sz="1400" dirty="0" smtClean="0">
                    <a:latin typeface="맑은 고딕" pitchFamily="50" charset="-127"/>
                    <a:ea typeface="맑은 고딕" pitchFamily="50" charset="-127"/>
                  </a:rPr>
                  <a:t>홍보 및 인지 </a:t>
                </a:r>
                <a:r>
                  <a:rPr lang="en-US" altLang="ko-KR" sz="1400" dirty="0">
                    <a:latin typeface="맑은 고딕" pitchFamily="50" charset="-127"/>
                    <a:ea typeface="맑은 고딕" pitchFamily="50" charset="-127"/>
                  </a:rPr>
                  <a:t>(</a:t>
                </a:r>
                <a:r>
                  <a:rPr lang="ko-KR" altLang="en-US" sz="1400" dirty="0">
                    <a:latin typeface="맑은 고딕" pitchFamily="50" charset="-127"/>
                    <a:ea typeface="맑은 고딕" pitchFamily="50" charset="-127"/>
                  </a:rPr>
                  <a:t>고객</a:t>
                </a:r>
                <a:r>
                  <a:rPr lang="en-US" altLang="ko-KR" sz="1400" dirty="0">
                    <a:latin typeface="맑은 고딕" pitchFamily="50" charset="-127"/>
                    <a:ea typeface="맑은 고딕" pitchFamily="50" charset="-127"/>
                  </a:rPr>
                  <a:t>)</a:t>
                </a:r>
                <a:endParaRPr lang="ko-KR" altLang="en-US" sz="1400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30" name="모서리가 둥근 직사각형 29"/>
            <p:cNvSpPr/>
            <p:nvPr/>
          </p:nvSpPr>
          <p:spPr>
            <a:xfrm>
              <a:off x="5192269" y="2306845"/>
              <a:ext cx="3386881" cy="658028"/>
            </a:xfrm>
            <a:prstGeom prst="roundRect">
              <a:avLst/>
            </a:prstGeom>
            <a:solidFill>
              <a:srgbClr val="00B0F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pPr defTabSz="622300" latinLnBrk="1">
                <a:lnSpc>
                  <a:spcPct val="90000"/>
                </a:lnSpc>
                <a:spcAft>
                  <a:spcPct val="35000"/>
                </a:spcAft>
              </a:pPr>
              <a:r>
                <a:rPr lang="ko-KR" altLang="en-US" sz="1400" dirty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1400" dirty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lang="ko-KR" altLang="en-US" sz="1400" dirty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참여 </a:t>
              </a:r>
              <a:r>
                <a:rPr lang="en-US" altLang="ko-KR" sz="1400" dirty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/ </a:t>
              </a:r>
              <a:r>
                <a:rPr lang="ko-KR" altLang="en-US" sz="1400" dirty="0" smtClean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설정 </a:t>
              </a:r>
              <a:r>
                <a:rPr lang="ko-KR" altLang="en-US" sz="1400" dirty="0" err="1" smtClean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컨텐츠</a:t>
              </a:r>
              <a:r>
                <a:rPr lang="ko-KR" altLang="en-US" sz="1400" dirty="0" smtClean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1400" dirty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즉시 </a:t>
              </a:r>
              <a:r>
                <a:rPr lang="ko-KR" altLang="en-US" sz="1400" dirty="0" smtClean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발송</a:t>
              </a:r>
              <a:endParaRPr lang="en-US" altLang="ko-KR" sz="1400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3" name="모서리가 둥근 직사각형 32"/>
            <p:cNvSpPr/>
            <p:nvPr/>
          </p:nvSpPr>
          <p:spPr>
            <a:xfrm>
              <a:off x="5192270" y="3027287"/>
              <a:ext cx="3386881" cy="658028"/>
            </a:xfrm>
            <a:prstGeom prst="roundRect">
              <a:avLst/>
            </a:prstGeom>
            <a:solidFill>
              <a:srgbClr val="00B0F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pPr defTabSz="622300" latinLnBrk="1">
                <a:lnSpc>
                  <a:spcPct val="90000"/>
                </a:lnSpc>
                <a:spcAft>
                  <a:spcPct val="35000"/>
                </a:spcAft>
              </a:pPr>
              <a:r>
                <a:rPr lang="ko-KR" altLang="en-US" sz="1400" dirty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1400" dirty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4. </a:t>
              </a:r>
              <a:r>
                <a:rPr lang="ko-KR" altLang="en-US" sz="1400" dirty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참여현황 파악 및 </a:t>
              </a:r>
              <a:r>
                <a:rPr lang="en-US" altLang="ko-KR" sz="1400" dirty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DB</a:t>
              </a:r>
              <a:r>
                <a:rPr lang="ko-KR" altLang="en-US" sz="1400" dirty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활용 </a:t>
              </a:r>
              <a:r>
                <a:rPr lang="ko-KR" altLang="en-US" sz="1400" dirty="0" smtClean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고객관리</a:t>
              </a:r>
              <a:endParaRPr lang="en-US" altLang="ko-KR" sz="1400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9" name="Rectangle 8"/>
          <p:cNvSpPr txBox="1">
            <a:spLocks noChangeArrowheads="1"/>
          </p:cNvSpPr>
          <p:nvPr/>
        </p:nvSpPr>
        <p:spPr>
          <a:xfrm>
            <a:off x="300038" y="411163"/>
            <a:ext cx="8520112" cy="6477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ko-KR" sz="2600" b="1" kern="0" noProof="1">
                <a:latin typeface="맑은 고딕" pitchFamily="50" charset="-127"/>
                <a:ea typeface="맑은 고딕" pitchFamily="50" charset="-127"/>
                <a:cs typeface="+mj-cs"/>
              </a:rPr>
              <a:t>BMS Service-flow</a:t>
            </a:r>
            <a:endParaRPr lang="ko-KR" sz="2600" b="1" kern="0" noProof="1"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아래쪽 화살표 73"/>
          <p:cNvSpPr/>
          <p:nvPr/>
        </p:nvSpPr>
        <p:spPr bwMode="auto">
          <a:xfrm>
            <a:off x="4249917" y="4439426"/>
            <a:ext cx="663575" cy="46990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endParaRPr lang="ko-KR" altLang="en-US">
              <a:solidFill>
                <a:schemeClr val="tx1"/>
              </a:solidFill>
              <a:ea typeface="굴림" pitchFamily="50" charset="-127"/>
            </a:endParaRPr>
          </a:p>
        </p:txBody>
      </p:sp>
      <p:sp>
        <p:nvSpPr>
          <p:cNvPr id="73" name="아래쪽 화살표 72"/>
          <p:cNvSpPr/>
          <p:nvPr/>
        </p:nvSpPr>
        <p:spPr bwMode="auto">
          <a:xfrm>
            <a:off x="4249917" y="3187091"/>
            <a:ext cx="663575" cy="471488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endParaRPr lang="ko-KR" altLang="en-US">
              <a:solidFill>
                <a:schemeClr val="tx1"/>
              </a:solidFill>
              <a:ea typeface="굴림" pitchFamily="50" charset="-127"/>
            </a:endParaRPr>
          </a:p>
        </p:txBody>
      </p:sp>
      <p:sp>
        <p:nvSpPr>
          <p:cNvPr id="72" name="아래쪽 화살표 71"/>
          <p:cNvSpPr/>
          <p:nvPr/>
        </p:nvSpPr>
        <p:spPr bwMode="auto">
          <a:xfrm>
            <a:off x="4249917" y="1967282"/>
            <a:ext cx="663575" cy="471488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endParaRPr lang="ko-KR" altLang="en-US">
              <a:solidFill>
                <a:schemeClr val="tx1"/>
              </a:solidFill>
              <a:ea typeface="굴림" pitchFamily="50" charset="-127"/>
            </a:endParaRPr>
          </a:p>
        </p:txBody>
      </p:sp>
      <p:sp>
        <p:nvSpPr>
          <p:cNvPr id="8197" name="TextBox 25"/>
          <p:cNvSpPr txBox="1">
            <a:spLocks noChangeArrowheads="1"/>
          </p:cNvSpPr>
          <p:nvPr/>
        </p:nvSpPr>
        <p:spPr bwMode="auto">
          <a:xfrm>
            <a:off x="7715250" y="6429375"/>
            <a:ext cx="10001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0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endParaRPr lang="ko-KR" altLang="en-US" sz="100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282760" y="411163"/>
            <a:ext cx="8520112" cy="6477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ko-KR" altLang="en-US" sz="2600" b="1" kern="0" noProof="1" smtClean="0">
                <a:latin typeface="맑은 고딕" pitchFamily="50" charset="-127"/>
                <a:ea typeface="맑은 고딕" pitchFamily="50" charset="-127"/>
                <a:cs typeface="+mj-cs"/>
              </a:rPr>
              <a:t>가장 간단하고 </a:t>
            </a:r>
            <a:r>
              <a:rPr lang="ko-KR" altLang="en-US" sz="2600" b="1" kern="0" noProof="1">
                <a:latin typeface="맑은 고딕" pitchFamily="50" charset="-127"/>
                <a:ea typeface="맑은 고딕" pitchFamily="50" charset="-127"/>
                <a:cs typeface="+mj-cs"/>
              </a:rPr>
              <a:t>편리한 </a:t>
            </a:r>
            <a:r>
              <a:rPr lang="ko-KR" altLang="en-US" sz="2600" b="1" kern="0" noProof="1" smtClean="0">
                <a:latin typeface="맑은 고딕" pitchFamily="50" charset="-127"/>
                <a:ea typeface="맑은 고딕" pitchFamily="50" charset="-127"/>
                <a:cs typeface="+mj-cs"/>
              </a:rPr>
              <a:t>정보전달 </a:t>
            </a:r>
            <a:r>
              <a:rPr lang="ko-KR" altLang="en-US" sz="2600" b="1" kern="0" noProof="1">
                <a:latin typeface="맑은 고딕" pitchFamily="50" charset="-127"/>
                <a:ea typeface="맑은 고딕" pitchFamily="50" charset="-127"/>
                <a:cs typeface="+mj-cs"/>
              </a:rPr>
              <a:t>방식</a:t>
            </a:r>
            <a:endParaRPr lang="ko-KR" sz="2600" b="1" kern="0" noProof="1"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59" name="위쪽 화살표 설명선 4"/>
          <p:cNvSpPr/>
          <p:nvPr/>
        </p:nvSpPr>
        <p:spPr bwMode="auto">
          <a:xfrm>
            <a:off x="754266" y="3706103"/>
            <a:ext cx="7654877" cy="4361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8016" tIns="128016" rIns="128016" bIns="128016" spcCol="1270" anchor="ctr"/>
          <a:lstStyle/>
          <a:p>
            <a:pPr algn="ctr" defTabSz="800100" latinLnBrk="1">
              <a:lnSpc>
                <a:spcPct val="90000"/>
              </a:lnSpc>
              <a:spcAft>
                <a:spcPct val="35000"/>
              </a:spcAft>
              <a:defRPr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지금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QR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코드를 촬영하세요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!!</a:t>
            </a:r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위쪽 화살표 설명선 4"/>
          <p:cNvSpPr/>
          <p:nvPr/>
        </p:nvSpPr>
        <p:spPr bwMode="auto">
          <a:xfrm>
            <a:off x="754266" y="2483410"/>
            <a:ext cx="7654877" cy="4361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8016" tIns="128016" rIns="128016" bIns="128016" spcCol="1270" anchor="ctr"/>
          <a:lstStyle/>
          <a:p>
            <a:pPr algn="ctr" defTabSz="800100" latinLnBrk="1">
              <a:lnSpc>
                <a:spcPct val="90000"/>
              </a:lnSpc>
              <a:spcAft>
                <a:spcPct val="35000"/>
              </a:spcAft>
              <a:defRPr/>
            </a:pPr>
            <a:r>
              <a:rPr lang="ko-KR" altLang="en-US" sz="1800" dirty="0" err="1">
                <a:latin typeface="맑은 고딕" pitchFamily="50" charset="-127"/>
                <a:ea typeface="맑은 고딕" pitchFamily="50" charset="-127"/>
              </a:rPr>
              <a:t>검색창에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OOO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을 쳐 보세요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!!</a:t>
            </a:r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6" name="그룹 22"/>
          <p:cNvGrpSpPr/>
          <p:nvPr/>
        </p:nvGrpSpPr>
        <p:grpSpPr bwMode="auto">
          <a:xfrm>
            <a:off x="754266" y="2919510"/>
            <a:ext cx="7654876" cy="371492"/>
            <a:chOff x="3826695" y="437504"/>
            <a:chExt cx="3826694" cy="371385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4" name="직사각형 23"/>
            <p:cNvSpPr/>
            <p:nvPr/>
          </p:nvSpPr>
          <p:spPr>
            <a:xfrm>
              <a:off x="3826695" y="437504"/>
              <a:ext cx="3826694" cy="371385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sp3d z="190500" extrusionH="12700" prstMaterial="plastic">
              <a:bevelT w="50800" h="50800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직사각형 24"/>
            <p:cNvSpPr/>
            <p:nvPr/>
          </p:nvSpPr>
          <p:spPr>
            <a:xfrm>
              <a:off x="3826695" y="437504"/>
              <a:ext cx="3826694" cy="37138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9568" tIns="17780" rIns="99568" bIns="17780" spcCol="1270" anchor="ctr"/>
            <a:lstStyle/>
            <a:p>
              <a:pPr algn="ctr" defTabSz="622300" latinLnBrk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ko-KR" sz="1400" dirty="0">
                  <a:latin typeface="맑은 고딕" pitchFamily="50" charset="-127"/>
                  <a:ea typeface="맑은 고딕" pitchFamily="50" charset="-127"/>
                </a:rPr>
                <a:t>PC</a:t>
              </a:r>
              <a:r>
                <a:rPr lang="ko-KR" altLang="en-US" sz="1400" dirty="0">
                  <a:latin typeface="맑은 고딕" pitchFamily="50" charset="-127"/>
                  <a:ea typeface="맑은 고딕" pitchFamily="50" charset="-127"/>
                </a:rPr>
                <a:t>앞으로</a:t>
              </a:r>
              <a:r>
                <a:rPr lang="en-US" altLang="ko-KR" sz="1400" dirty="0">
                  <a:latin typeface="맑은 고딕" pitchFamily="50" charset="-127"/>
                  <a:ea typeface="맑은 고딕" pitchFamily="50" charset="-127"/>
                </a:rPr>
                <a:t>~</a:t>
              </a:r>
              <a:endParaRPr lang="ko-KR" altLang="en-US" sz="1400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5" name="위쪽 화살표 설명선 4"/>
          <p:cNvSpPr/>
          <p:nvPr/>
        </p:nvSpPr>
        <p:spPr bwMode="auto">
          <a:xfrm>
            <a:off x="754266" y="1278420"/>
            <a:ext cx="7654877" cy="4361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8016" tIns="128016" rIns="128016" bIns="128016" spcCol="1270" anchor="ctr"/>
          <a:lstStyle/>
          <a:p>
            <a:pPr algn="ctr" defTabSz="800100" latinLnBrk="1">
              <a:lnSpc>
                <a:spcPct val="90000"/>
              </a:lnSpc>
              <a:spcAft>
                <a:spcPct val="35000"/>
              </a:spcAft>
              <a:defRPr/>
            </a:pP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자세한 내용은 홈페이지를 참고하세요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!!</a:t>
            </a:r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9" name="그룹 8"/>
          <p:cNvGrpSpPr/>
          <p:nvPr/>
        </p:nvGrpSpPr>
        <p:grpSpPr bwMode="auto">
          <a:xfrm>
            <a:off x="754266" y="1714520"/>
            <a:ext cx="7654876" cy="371492"/>
            <a:chOff x="3826695" y="437504"/>
            <a:chExt cx="3826694" cy="371385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" name="직사각형 9"/>
            <p:cNvSpPr/>
            <p:nvPr/>
          </p:nvSpPr>
          <p:spPr>
            <a:xfrm>
              <a:off x="3826695" y="437504"/>
              <a:ext cx="3826694" cy="371385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sp3d z="190500" extrusionH="12700" prstMaterial="plastic">
              <a:bevelT w="50800" h="50800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직사각형 10"/>
            <p:cNvSpPr/>
            <p:nvPr/>
          </p:nvSpPr>
          <p:spPr>
            <a:xfrm>
              <a:off x="3826695" y="437504"/>
              <a:ext cx="3826694" cy="371385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9568" tIns="17780" rIns="99568" bIns="17780" spcCol="1270" anchor="ctr"/>
            <a:lstStyle/>
            <a:p>
              <a:pPr algn="ctr" defTabSz="622300" latinLnBrk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o-KR" altLang="en-US" sz="1400" dirty="0">
                  <a:latin typeface="맑은 고딕" pitchFamily="50" charset="-127"/>
                  <a:ea typeface="맑은 고딕" pitchFamily="50" charset="-127"/>
                </a:rPr>
                <a:t>주소를 기억하여 </a:t>
              </a:r>
              <a:r>
                <a:rPr lang="en-US" altLang="ko-KR" sz="1400" dirty="0">
                  <a:latin typeface="맑은 고딕" pitchFamily="50" charset="-127"/>
                  <a:ea typeface="맑은 고딕" pitchFamily="50" charset="-127"/>
                </a:rPr>
                <a:t>PC</a:t>
              </a:r>
              <a:r>
                <a:rPr lang="ko-KR" altLang="en-US" sz="1400" dirty="0">
                  <a:latin typeface="맑은 고딕" pitchFamily="50" charset="-127"/>
                  <a:ea typeface="맑은 고딕" pitchFamily="50" charset="-127"/>
                </a:rPr>
                <a:t>앞으로</a:t>
              </a:r>
              <a:r>
                <a:rPr lang="en-US" altLang="ko-KR" sz="1400" dirty="0">
                  <a:latin typeface="맑은 고딕" pitchFamily="50" charset="-127"/>
                  <a:ea typeface="맑은 고딕" pitchFamily="50" charset="-127"/>
                </a:rPr>
                <a:t>~</a:t>
              </a:r>
              <a:endParaRPr lang="ko-KR" altLang="en-US" sz="1400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39" name="그룹 8"/>
          <p:cNvGrpSpPr/>
          <p:nvPr/>
        </p:nvGrpSpPr>
        <p:grpSpPr bwMode="auto">
          <a:xfrm>
            <a:off x="754266" y="4142203"/>
            <a:ext cx="7654876" cy="371492"/>
            <a:chOff x="3826695" y="437504"/>
            <a:chExt cx="3826694" cy="371385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40" name="직사각형 39"/>
            <p:cNvSpPr/>
            <p:nvPr/>
          </p:nvSpPr>
          <p:spPr>
            <a:xfrm>
              <a:off x="3826695" y="437504"/>
              <a:ext cx="3826694" cy="371385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sp3d z="190500" extrusionH="12700" prstMaterial="plastic">
              <a:bevelT w="50800" h="50800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직사각형 40"/>
            <p:cNvSpPr/>
            <p:nvPr/>
          </p:nvSpPr>
          <p:spPr>
            <a:xfrm>
              <a:off x="3826695" y="437504"/>
              <a:ext cx="3826694" cy="371385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9568" tIns="17780" rIns="99568" bIns="17780" spcCol="1270" anchor="ctr"/>
            <a:lstStyle/>
            <a:p>
              <a:pPr algn="ctr" defTabSz="622300" latinLnBrk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o-KR" altLang="en-US" sz="1400" dirty="0" err="1">
                  <a:latin typeface="맑은 고딕" pitchFamily="50" charset="-127"/>
                  <a:ea typeface="맑은 고딕" pitchFamily="50" charset="-127"/>
                </a:rPr>
                <a:t>앱</a:t>
              </a:r>
              <a:r>
                <a:rPr lang="ko-KR" altLang="en-US" sz="1400" dirty="0">
                  <a:latin typeface="맑은 고딕" pitchFamily="50" charset="-127"/>
                  <a:ea typeface="맑은 고딕" pitchFamily="50" charset="-127"/>
                </a:rPr>
                <a:t> 실행하고 </a:t>
              </a:r>
              <a:r>
                <a:rPr lang="en-US" altLang="ko-KR" sz="1400" dirty="0">
                  <a:latin typeface="맑은 고딕" pitchFamily="50" charset="-127"/>
                  <a:ea typeface="맑은 고딕" pitchFamily="50" charset="-127"/>
                </a:rPr>
                <a:t>QR</a:t>
              </a:r>
              <a:r>
                <a:rPr lang="ko-KR" altLang="en-US" sz="1400" dirty="0">
                  <a:latin typeface="맑은 고딕" pitchFamily="50" charset="-127"/>
                  <a:ea typeface="맑은 고딕" pitchFamily="50" charset="-127"/>
                </a:rPr>
                <a:t>코드 촬영하고</a:t>
              </a:r>
              <a:r>
                <a:rPr lang="en-US" altLang="ko-KR" sz="1400" dirty="0">
                  <a:latin typeface="맑은 고딕" pitchFamily="50" charset="-127"/>
                  <a:ea typeface="맑은 고딕" pitchFamily="50" charset="-127"/>
                </a:rPr>
                <a:t>…..   </a:t>
              </a:r>
              <a:r>
                <a:rPr lang="ko-KR" altLang="en-US" sz="1400" dirty="0">
                  <a:latin typeface="맑은 고딕" pitchFamily="50" charset="-127"/>
                  <a:ea typeface="맑은 고딕" pitchFamily="50" charset="-127"/>
                </a:rPr>
                <a:t>끝까지 능동적이야 합니다</a:t>
              </a:r>
              <a:r>
                <a:rPr lang="en-US" altLang="ko-KR" sz="1400" dirty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1400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42" name="그룹 22"/>
          <p:cNvGrpSpPr/>
          <p:nvPr/>
        </p:nvGrpSpPr>
        <p:grpSpPr bwMode="auto">
          <a:xfrm>
            <a:off x="754266" y="5412580"/>
            <a:ext cx="7654876" cy="371492"/>
            <a:chOff x="3826695" y="437504"/>
            <a:chExt cx="3826694" cy="371385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43" name="직사각형 42"/>
            <p:cNvSpPr/>
            <p:nvPr/>
          </p:nvSpPr>
          <p:spPr>
            <a:xfrm>
              <a:off x="3826695" y="437504"/>
              <a:ext cx="3826694" cy="371385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sp3d z="190500" extrusionH="12700" prstMaterial="plastic">
              <a:bevelT w="50800" h="50800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직사각형 43"/>
            <p:cNvSpPr/>
            <p:nvPr/>
          </p:nvSpPr>
          <p:spPr>
            <a:xfrm>
              <a:off x="3826695" y="437504"/>
              <a:ext cx="3826694" cy="37138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9568" tIns="17780" rIns="99568" bIns="17780" spcCol="1270" anchor="ctr"/>
            <a:lstStyle/>
            <a:p>
              <a:pPr algn="ctr" defTabSz="622300" latinLnBrk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o-KR" altLang="en-US" sz="1400" b="1" dirty="0">
                  <a:latin typeface="맑은 고딕" pitchFamily="50" charset="-127"/>
                  <a:ea typeface="맑은 고딕" pitchFamily="50" charset="-127"/>
                </a:rPr>
                <a:t>그냥 걸기만 하면</a:t>
              </a:r>
              <a:r>
                <a:rPr lang="en-US" altLang="ko-KR" sz="1400" b="1" dirty="0"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400" b="1" dirty="0">
                  <a:latin typeface="맑은 고딕" pitchFamily="50" charset="-127"/>
                  <a:ea typeface="맑은 고딕" pitchFamily="50" charset="-127"/>
                </a:rPr>
                <a:t>메시지 도착</a:t>
              </a:r>
              <a:r>
                <a:rPr lang="en-US" altLang="ko-KR" sz="1400" b="1" dirty="0"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400" b="1" dirty="0">
                  <a:latin typeface="맑은 고딕" pitchFamily="50" charset="-127"/>
                  <a:ea typeface="맑은 고딕" pitchFamily="50" charset="-127"/>
                </a:rPr>
                <a:t>확인까지 스스로 습관이 되어 있습니다</a:t>
              </a:r>
              <a:r>
                <a:rPr lang="en-US" altLang="ko-KR" sz="1400" b="1" dirty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1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63" name="위쪽 화살표 설명선 4"/>
          <p:cNvSpPr/>
          <p:nvPr/>
        </p:nvSpPr>
        <p:spPr bwMode="auto">
          <a:xfrm>
            <a:off x="754266" y="4976480"/>
            <a:ext cx="7654877" cy="4361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8016" tIns="128016" rIns="128016" bIns="128016" spcCol="1270" anchor="ctr"/>
          <a:lstStyle/>
          <a:p>
            <a:pPr algn="ctr" defTabSz="800100" latinLnBrk="1">
              <a:lnSpc>
                <a:spcPct val="90000"/>
              </a:lnSpc>
              <a:spcAft>
                <a:spcPct val="35000"/>
              </a:spcAft>
              <a:defRPr/>
            </a:pPr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지금 </a:t>
            </a:r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OOO</a:t>
            </a:r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로 </a:t>
            </a:r>
            <a:r>
              <a:rPr lang="ko-KR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호출하세요</a:t>
            </a:r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!!</a:t>
            </a:r>
            <a:endPara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300038" y="411163"/>
            <a:ext cx="8520112" cy="6477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600" b="1" kern="0" noProof="1" smtClean="0">
                <a:latin typeface="맑은 고딕" pitchFamily="50" charset="-127"/>
                <a:ea typeface="맑은 고딕" pitchFamily="50" charset="-127"/>
                <a:cs typeface="+mj-cs"/>
              </a:rPr>
              <a:t>활용사례</a:t>
            </a:r>
            <a:endParaRPr kumimoji="0" lang="ko-KR" sz="2600" b="1" i="0" u="none" strike="noStrike" kern="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pic>
        <p:nvPicPr>
          <p:cNvPr id="3" name="Picture 2" descr="D:\BIPARK_Data\Downloads\output\wowbiz_bms_metro_최종본_0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60" y="1323960"/>
            <a:ext cx="3359005" cy="5072098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4" name="Picture 4" descr="D:\BIPARK_Data\Downloads\output\바로이떼_BMS_시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4334" y="4076797"/>
            <a:ext cx="4081491" cy="2299239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5" name="Picture 6" descr="D:\BIPARK_Data\Downloads\output\지하철액자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5854" y="1293465"/>
            <a:ext cx="3276596" cy="2282695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6" name="모서리가 둥근 직사각형 5"/>
          <p:cNvSpPr/>
          <p:nvPr/>
        </p:nvSpPr>
        <p:spPr>
          <a:xfrm>
            <a:off x="628650" y="952482"/>
            <a:ext cx="2173977" cy="3064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YES24 </a:t>
            </a:r>
            <a:r>
              <a:rPr lang="ko-KR" altLang="en-US" sz="1200" dirty="0" err="1" smtClean="0">
                <a:solidFill>
                  <a:schemeClr val="accent5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메트로신문</a:t>
            </a:r>
            <a:r>
              <a:rPr lang="ko-KR" altLang="en-US" sz="1200" dirty="0" smtClean="0">
                <a:solidFill>
                  <a:schemeClr val="accent5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전면광고</a:t>
            </a:r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1200" dirty="0">
              <a:solidFill>
                <a:schemeClr val="accent5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4400550" y="3695682"/>
            <a:ext cx="2005652" cy="3064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200" dirty="0" err="1" smtClean="0">
                <a:solidFill>
                  <a:schemeClr val="accent5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바로이떼</a:t>
            </a:r>
            <a:r>
              <a:rPr lang="ko-KR" altLang="en-US" sz="1200" dirty="0" smtClean="0">
                <a:solidFill>
                  <a:schemeClr val="accent5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신도림 </a:t>
            </a:r>
            <a:r>
              <a:rPr lang="ko-KR" altLang="en-US" sz="1200" dirty="0" err="1" smtClean="0">
                <a:solidFill>
                  <a:schemeClr val="accent5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야립광고</a:t>
            </a:r>
            <a:endParaRPr lang="ko-KR" altLang="en-US" sz="1200" dirty="0">
              <a:solidFill>
                <a:schemeClr val="accent5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4895850" y="923907"/>
            <a:ext cx="2005652" cy="3064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200" dirty="0" smtClean="0">
                <a:solidFill>
                  <a:schemeClr val="accent5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시원스쿨 지하철 액자광고</a:t>
            </a:r>
            <a:endParaRPr lang="ko-KR" altLang="en-US" sz="1200" dirty="0">
              <a:solidFill>
                <a:schemeClr val="accent5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300038" y="411163"/>
            <a:ext cx="8520112" cy="6477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600" b="1" kern="0" noProof="1" smtClean="0">
                <a:latin typeface="맑은 고딕" pitchFamily="50" charset="-127"/>
                <a:ea typeface="맑은 고딕" pitchFamily="50" charset="-127"/>
                <a:cs typeface="+mj-cs"/>
              </a:rPr>
              <a:t>활용사례</a:t>
            </a:r>
            <a:endParaRPr kumimoji="0" lang="ko-KR" sz="2600" b="1" i="0" u="none" strike="noStrike" kern="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26367" r="5078" b="21631"/>
          <a:stretch>
            <a:fillRect/>
          </a:stretch>
        </p:blipFill>
        <p:spPr bwMode="auto">
          <a:xfrm>
            <a:off x="442913" y="1362075"/>
            <a:ext cx="4400928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문서공유\10 BMS프로젝트\BMS고객\기독교엑스포\2차초청장앞(完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5" y="3924300"/>
            <a:ext cx="1186661" cy="250302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 l="56250" r="3906" b="42139"/>
          <a:stretch>
            <a:fillRect/>
          </a:stretch>
        </p:blipFill>
        <p:spPr bwMode="auto">
          <a:xfrm>
            <a:off x="2266963" y="3924300"/>
            <a:ext cx="2165649" cy="251596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" name="모서리가 둥근 직사각형 6"/>
          <p:cNvSpPr/>
          <p:nvPr/>
        </p:nvSpPr>
        <p:spPr>
          <a:xfrm>
            <a:off x="438150" y="981057"/>
            <a:ext cx="3579826" cy="3064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200" dirty="0" smtClean="0">
                <a:solidFill>
                  <a:schemeClr val="accent5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국제임신출산 유아교육박람회 조선일보 하단광고</a:t>
            </a:r>
            <a:endParaRPr lang="ko-KR" altLang="en-US" sz="1200" dirty="0">
              <a:solidFill>
                <a:schemeClr val="accent5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5124450" y="1247757"/>
            <a:ext cx="1664148" cy="3064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CPK </a:t>
            </a:r>
            <a:r>
              <a:rPr lang="ko-KR" altLang="en-US" sz="1200" dirty="0" smtClean="0">
                <a:solidFill>
                  <a:schemeClr val="accent5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온라인카페 광고</a:t>
            </a:r>
            <a:endParaRPr lang="ko-KR" altLang="en-US" sz="1200" dirty="0">
              <a:solidFill>
                <a:schemeClr val="accent5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923925" y="3552807"/>
            <a:ext cx="2921986" cy="3064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200" dirty="0" smtClean="0">
                <a:solidFill>
                  <a:schemeClr val="accent5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서울국제엑스포 초대장 및 </a:t>
            </a:r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TV </a:t>
            </a:r>
            <a:r>
              <a:rPr lang="ko-KR" altLang="en-US" sz="1200" dirty="0" err="1" smtClean="0">
                <a:solidFill>
                  <a:schemeClr val="accent5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스팟광고</a:t>
            </a:r>
            <a:endParaRPr lang="ko-KR" altLang="en-US" sz="1200" dirty="0">
              <a:solidFill>
                <a:schemeClr val="accent5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6" name="Picture 2" descr="D:\BIPARK_Data\Documents\21_BMS\06_고객\법인고객\CPK\2차\이벤트페이지\cpk_event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0" y="1628927"/>
            <a:ext cx="3533775" cy="4605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300038" y="411163"/>
            <a:ext cx="8520112" cy="6477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600" b="1" kern="0" noProof="1" smtClean="0">
                <a:latin typeface="맑은 고딕" pitchFamily="50" charset="-127"/>
                <a:ea typeface="맑은 고딕" pitchFamily="50" charset="-127"/>
                <a:cs typeface="+mj-cs"/>
              </a:rPr>
              <a:t>활용사례</a:t>
            </a:r>
            <a:endParaRPr kumimoji="0" lang="ko-KR" sz="2600" b="1" i="0" u="none" strike="noStrike" kern="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4648" t="12451" r="42578" b="6250"/>
          <a:stretch>
            <a:fillRect/>
          </a:stretch>
        </p:blipFill>
        <p:spPr bwMode="auto">
          <a:xfrm>
            <a:off x="6786563" y="3022614"/>
            <a:ext cx="1778000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jmpark\문서공유\10 BMS프로젝트\제안서영업\나폴리.jpg"/>
          <p:cNvPicPr>
            <a:picLocks noChangeAspect="1" noChangeArrowheads="1"/>
          </p:cNvPicPr>
          <p:nvPr/>
        </p:nvPicPr>
        <p:blipFill>
          <a:blip r:embed="rId3" cstate="print"/>
          <a:srcRect l="2325" r="2339"/>
          <a:stretch>
            <a:fillRect/>
          </a:stretch>
        </p:blipFill>
        <p:spPr bwMode="auto">
          <a:xfrm>
            <a:off x="3857625" y="3022614"/>
            <a:ext cx="1714500" cy="242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 descr="C:\Users\jmpark\업무문서\10 정부지원정책\2008투자연계형 기술혁신개발사업\산업은행\영업자료\P1100014_1.jpg"/>
          <p:cNvPicPr>
            <a:picLocks noChangeAspect="1" noChangeArrowheads="1"/>
          </p:cNvPicPr>
          <p:nvPr/>
        </p:nvPicPr>
        <p:blipFill>
          <a:blip r:embed="rId4" cstate="print"/>
          <a:srcRect l="14011" r="11389"/>
          <a:stretch>
            <a:fillRect/>
          </a:stretch>
        </p:blipFill>
        <p:spPr bwMode="auto">
          <a:xfrm>
            <a:off x="581025" y="1344595"/>
            <a:ext cx="2754313" cy="2419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3" descr="C:\Users\jmpark\업무문서\10 정부지원정책\2008투자연계형 기술혁신개발사업\산업은행\영업자료\P1100017_1.jpg"/>
          <p:cNvPicPr>
            <a:picLocks noChangeAspect="1" noChangeArrowheads="1"/>
          </p:cNvPicPr>
          <p:nvPr/>
        </p:nvPicPr>
        <p:blipFill>
          <a:blip r:embed="rId5" cstate="print"/>
          <a:srcRect l="24336" t="16844" r="25423" b="3024"/>
          <a:stretch>
            <a:fillRect/>
          </a:stretch>
        </p:blipFill>
        <p:spPr bwMode="auto">
          <a:xfrm>
            <a:off x="2136775" y="1344595"/>
            <a:ext cx="1198563" cy="2419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모서리가 둥근 직사각형 6"/>
          <p:cNvSpPr/>
          <p:nvPr/>
        </p:nvSpPr>
        <p:spPr>
          <a:xfrm>
            <a:off x="581025" y="952482"/>
            <a:ext cx="1694899" cy="3064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200" dirty="0">
                <a:solidFill>
                  <a:schemeClr val="accent5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대학로 </a:t>
            </a:r>
            <a:r>
              <a:rPr lang="ko-KR" altLang="en-US" sz="1200" dirty="0" err="1">
                <a:solidFill>
                  <a:schemeClr val="accent5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가쿠야</a:t>
            </a:r>
            <a:r>
              <a:rPr lang="ko-KR" altLang="en-US" sz="1200" dirty="0">
                <a:solidFill>
                  <a:schemeClr val="accent5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미용실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3786188" y="2641614"/>
            <a:ext cx="1639870" cy="3064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200" dirty="0">
                <a:solidFill>
                  <a:schemeClr val="accent5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카페나폴리 벽보광고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 l="25781" t="16846" r="25000" b="42139"/>
          <a:stretch>
            <a:fillRect/>
          </a:stretch>
        </p:blipFill>
        <p:spPr bwMode="auto">
          <a:xfrm>
            <a:off x="571491" y="4481517"/>
            <a:ext cx="2786063" cy="1857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모서리가 둥근 직사각형 9"/>
          <p:cNvSpPr/>
          <p:nvPr/>
        </p:nvSpPr>
        <p:spPr>
          <a:xfrm>
            <a:off x="568316" y="4095754"/>
            <a:ext cx="1850276" cy="3064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200" dirty="0" smtClean="0">
                <a:solidFill>
                  <a:schemeClr val="accent5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엘리베이터 </a:t>
            </a:r>
            <a:r>
              <a:rPr lang="ko-KR" altLang="en-US" sz="1200" dirty="0">
                <a:solidFill>
                  <a:schemeClr val="accent5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동영상 광고</a:t>
            </a:r>
          </a:p>
        </p:txBody>
      </p:sp>
      <p:pic>
        <p:nvPicPr>
          <p:cNvPr id="11" name="Picture 5" descr="C:\Users\jmpark\문서공유\10 BMS프로젝트\참고이미지\샘플사례\BMS_디자인예_제이씨텍.png"/>
          <p:cNvPicPr>
            <a:picLocks noChangeAspect="1" noChangeArrowheads="1"/>
          </p:cNvPicPr>
          <p:nvPr/>
        </p:nvPicPr>
        <p:blipFill>
          <a:blip r:embed="rId7" cstate="print"/>
          <a:srcRect l="781" t="7617" r="1418" b="6599"/>
          <a:stretch>
            <a:fillRect/>
          </a:stretch>
        </p:blipFill>
        <p:spPr bwMode="auto">
          <a:xfrm>
            <a:off x="3857625" y="5524520"/>
            <a:ext cx="49291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모서리가 둥근 직사각형 11"/>
          <p:cNvSpPr/>
          <p:nvPr/>
        </p:nvSpPr>
        <p:spPr>
          <a:xfrm>
            <a:off x="6537325" y="5402283"/>
            <a:ext cx="1850276" cy="3064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200" dirty="0" err="1">
                <a:solidFill>
                  <a:schemeClr val="accent5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제이씨텍</a:t>
            </a:r>
            <a:r>
              <a:rPr lang="ko-KR" altLang="en-US" sz="1200" dirty="0">
                <a:solidFill>
                  <a:schemeClr val="accent5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 err="1">
                <a:solidFill>
                  <a:schemeClr val="accent5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블로그</a:t>
            </a:r>
            <a:r>
              <a:rPr lang="ko-KR" altLang="en-US" sz="1200" dirty="0">
                <a:solidFill>
                  <a:schemeClr val="accent5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마케팅</a:t>
            </a:r>
          </a:p>
        </p:txBody>
      </p:sp>
      <p:sp>
        <p:nvSpPr>
          <p:cNvPr id="13" name="모서리가 둥근 직사각형 12"/>
          <p:cNvSpPr/>
          <p:nvPr/>
        </p:nvSpPr>
        <p:spPr>
          <a:xfrm>
            <a:off x="6827838" y="2641614"/>
            <a:ext cx="1816100" cy="3063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ko-KR" altLang="en-US" sz="1200" dirty="0" err="1">
                <a:solidFill>
                  <a:schemeClr val="accent5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이트레이드증권</a:t>
            </a:r>
            <a:r>
              <a:rPr lang="ko-KR" altLang="en-US" sz="1200" dirty="0">
                <a:solidFill>
                  <a:schemeClr val="accent5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이벤트</a:t>
            </a:r>
          </a:p>
        </p:txBody>
      </p:sp>
      <p:grpSp>
        <p:nvGrpSpPr>
          <p:cNvPr id="14" name="그룹 21"/>
          <p:cNvGrpSpPr>
            <a:grpSpLocks/>
          </p:cNvGrpSpPr>
          <p:nvPr/>
        </p:nvGrpSpPr>
        <p:grpSpPr bwMode="auto">
          <a:xfrm>
            <a:off x="6886575" y="3760801"/>
            <a:ext cx="1557338" cy="285750"/>
            <a:chOff x="7072330" y="3143250"/>
            <a:chExt cx="1557320" cy="28575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5" name="모서리가 둥근 직사각형 20"/>
            <p:cNvSpPr>
              <a:spLocks noChangeArrowheads="1"/>
            </p:cNvSpPr>
            <p:nvPr/>
          </p:nvSpPr>
          <p:spPr bwMode="auto">
            <a:xfrm>
              <a:off x="7072330" y="3143250"/>
              <a:ext cx="1557320" cy="285750"/>
            </a:xfrm>
            <a:prstGeom prst="roundRect">
              <a:avLst>
                <a:gd name="adj" fmla="val 16667"/>
              </a:avLst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wrap="none" rIns="0" anchor="ctr"/>
            <a:lstStyle/>
            <a:p>
              <a:pPr algn="r">
                <a:defRPr/>
              </a:pPr>
              <a:r>
                <a:rPr lang="en-US" altLang="ko-KR" sz="1400" dirty="0">
                  <a:solidFill>
                    <a:schemeClr val="bg1"/>
                  </a:solidFill>
                  <a:latin typeface="+mn-ea"/>
                  <a:ea typeface="+mn-ea"/>
                </a:rPr>
                <a:t>012-300-8000 </a:t>
              </a:r>
              <a:endParaRPr lang="ko-KR" altLang="en-US" sz="14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pic>
          <p:nvPicPr>
            <p:cNvPr id="16" name="Picture 11" descr="C:\Users\jmpark\업무문서\10 BMS프로젝트\참고이미지\BMS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43768" y="3209923"/>
              <a:ext cx="259058" cy="17462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2" descr="D:\문서공유\10 BMS프로젝트\BMS고객\아이에스브이\펜앤마우스-우초안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86182" y="1523985"/>
            <a:ext cx="4929222" cy="1000133"/>
          </a:xfrm>
          <a:prstGeom prst="rect">
            <a:avLst/>
          </a:prstGeom>
          <a:noFill/>
        </p:spPr>
      </p:pic>
      <p:pic>
        <p:nvPicPr>
          <p:cNvPr id="18" name="Picture 3" descr="D:\문서공유\10 BMS프로젝트\BMS고객\아이에스브이\펜앤마우스-우초안.jpg"/>
          <p:cNvPicPr>
            <a:picLocks noChangeAspect="1" noChangeArrowheads="1"/>
          </p:cNvPicPr>
          <p:nvPr/>
        </p:nvPicPr>
        <p:blipFill>
          <a:blip r:embed="rId9" cstate="print"/>
          <a:srcRect l="25112" t="3713" r="50000" b="72277"/>
          <a:stretch>
            <a:fillRect/>
          </a:stretch>
        </p:blipFill>
        <p:spPr bwMode="auto">
          <a:xfrm>
            <a:off x="5072066" y="1166796"/>
            <a:ext cx="2961119" cy="785818"/>
          </a:xfrm>
          <a:prstGeom prst="rect">
            <a:avLst/>
          </a:prstGeom>
          <a:noFill/>
        </p:spPr>
      </p:pic>
      <p:sp>
        <p:nvSpPr>
          <p:cNvPr id="19" name="모서리가 둥근 직사각형 18"/>
          <p:cNvSpPr/>
          <p:nvPr/>
        </p:nvSpPr>
        <p:spPr>
          <a:xfrm>
            <a:off x="3786182" y="952482"/>
            <a:ext cx="1850276" cy="3064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200" dirty="0" err="1" smtClean="0">
                <a:solidFill>
                  <a:schemeClr val="accent5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펜앤마우스</a:t>
            </a:r>
            <a:r>
              <a:rPr lang="ko-KR" altLang="en-US" sz="1200" dirty="0" smtClean="0">
                <a:solidFill>
                  <a:schemeClr val="accent5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지하철 광고</a:t>
            </a:r>
            <a:endParaRPr lang="ko-KR" altLang="en-US" sz="1200" dirty="0">
              <a:solidFill>
                <a:schemeClr val="accent5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2295525" y="1050925"/>
            <a:ext cx="2000250" cy="4071938"/>
            <a:chOff x="2295525" y="1050925"/>
            <a:chExt cx="2000250" cy="4071938"/>
          </a:xfrm>
        </p:grpSpPr>
        <p:pic>
          <p:nvPicPr>
            <p:cNvPr id="10254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95525" y="1050925"/>
              <a:ext cx="2000250" cy="407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5" name="Rectangle 28"/>
            <p:cNvSpPr>
              <a:spLocks noChangeArrowheads="1"/>
            </p:cNvSpPr>
            <p:nvPr/>
          </p:nvSpPr>
          <p:spPr bwMode="auto">
            <a:xfrm>
              <a:off x="2476501" y="1566355"/>
              <a:ext cx="1663392" cy="243395"/>
            </a:xfrm>
            <a:prstGeom prst="rect">
              <a:avLst/>
            </a:prstGeom>
            <a:solidFill>
              <a:schemeClr val="bg1"/>
            </a:solidFill>
            <a:ln w="31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46800" rIns="46800" anchor="ctr"/>
            <a:lstStyle/>
            <a:p>
              <a:r>
                <a:rPr lang="ko-KR" altLang="en-US" sz="1000" b="1" dirty="0">
                  <a:latin typeface="맑은 고딕" pitchFamily="50" charset="-127"/>
                  <a:ea typeface="맑은 고딕" pitchFamily="50" charset="-127"/>
                </a:rPr>
                <a:t>경주 세계문화엑스포 쿠폰</a:t>
              </a:r>
              <a:endParaRPr lang="en-US" altLang="ko-KR" sz="10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7" name="Text Box 29"/>
            <p:cNvSpPr txBox="1">
              <a:spLocks noChangeArrowheads="1"/>
            </p:cNvSpPr>
            <p:nvPr/>
          </p:nvSpPr>
          <p:spPr bwMode="auto">
            <a:xfrm>
              <a:off x="2472538" y="3226004"/>
              <a:ext cx="1682496" cy="146982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no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ko-KR" altLang="en-US" sz="800" dirty="0">
                  <a:latin typeface="맑은 고딕" pitchFamily="50" charset="-127"/>
                  <a:ea typeface="맑은 고딕" pitchFamily="50" charset="-127"/>
                </a:rPr>
                <a:t>경주 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문화엑스포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</a:b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2007.9.7~10.26)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ko-KR" altLang="en-US" sz="800" dirty="0" err="1" smtClean="0">
                  <a:latin typeface="맑은 고딕" pitchFamily="50" charset="-127"/>
                  <a:ea typeface="맑은 고딕" pitchFamily="50" charset="-127"/>
                </a:rPr>
                <a:t>예매시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: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입장권 </a:t>
              </a:r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20%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할인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예매처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:ww.cultureexpo.or.kr</a:t>
              </a:r>
              <a:endParaRPr lang="en-US" altLang="ko-KR" sz="800" dirty="0">
                <a:latin typeface="맑은 고딕" pitchFamily="50" charset="-127"/>
                <a:ea typeface="맑은 고딕" pitchFamily="50" charset="-127"/>
              </a:endParaRPr>
            </a:p>
            <a:p>
              <a:pPr>
                <a:spcBef>
                  <a:spcPct val="50000"/>
                </a:spcBef>
                <a:defRPr/>
              </a:pPr>
              <a:r>
                <a:rPr lang="ko-KR" altLang="en-US" sz="800" dirty="0">
                  <a:latin typeface="맑은 고딕" pitchFamily="50" charset="-127"/>
                  <a:ea typeface="맑은 고딕" pitchFamily="50" charset="-127"/>
                </a:rPr>
                <a:t>전화예매</a:t>
              </a:r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:1588-7890(</a:t>
              </a:r>
              <a:r>
                <a:rPr lang="ko-KR" altLang="en-US" sz="800" dirty="0">
                  <a:latin typeface="맑은 고딕" pitchFamily="50" charset="-127"/>
                  <a:ea typeface="맑은 고딕" pitchFamily="50" charset="-127"/>
                </a:rPr>
                <a:t>통화 버튼을 누르세요</a:t>
              </a:r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!!)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ko-KR" altLang="en-US" sz="800" dirty="0">
                  <a:latin typeface="맑은 고딕" pitchFamily="50" charset="-127"/>
                  <a:ea typeface="맑은 고딕" pitchFamily="50" charset="-127"/>
                </a:rPr>
                <a:t>본 쿠폰을 저장해 두었다가 </a:t>
              </a:r>
              <a:r>
                <a:rPr lang="ko-KR" altLang="en-US" sz="800" dirty="0" err="1">
                  <a:latin typeface="맑은 고딕" pitchFamily="50" charset="-127"/>
                  <a:ea typeface="맑은 고딕" pitchFamily="50" charset="-127"/>
                </a:rPr>
                <a:t>행사중</a:t>
              </a:r>
              <a:r>
                <a:rPr lang="ko-KR" altLang="en-US" sz="800" dirty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800" dirty="0" err="1">
                  <a:latin typeface="맑은 고딕" pitchFamily="50" charset="-127"/>
                  <a:ea typeface="맑은 고딕" pitchFamily="50" charset="-127"/>
                </a:rPr>
                <a:t>안내센타로</a:t>
              </a:r>
              <a:r>
                <a:rPr lang="ko-KR" altLang="en-US" sz="800" dirty="0">
                  <a:latin typeface="맑은 고딕" pitchFamily="50" charset="-127"/>
                  <a:ea typeface="맑은 고딕" pitchFamily="50" charset="-127"/>
                </a:rPr>
                <a:t> 가져오시면 소정의 기념품을 제공합니다</a:t>
              </a:r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!!</a:t>
              </a:r>
              <a:endParaRPr lang="ko-KR" altLang="en-US" sz="800" dirty="0"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0257" name="Picture 4" descr="http://www.cultureexpo.or.kr/open_content/image/media/poster/big_poster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6025" y="1817614"/>
              <a:ext cx="1657350" cy="14058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18" name="그룹 17"/>
          <p:cNvGrpSpPr/>
          <p:nvPr/>
        </p:nvGrpSpPr>
        <p:grpSpPr>
          <a:xfrm>
            <a:off x="6691313" y="1054100"/>
            <a:ext cx="2122487" cy="4049713"/>
            <a:chOff x="6691313" y="1054100"/>
            <a:chExt cx="2122487" cy="4049713"/>
          </a:xfrm>
        </p:grpSpPr>
        <p:pic>
          <p:nvPicPr>
            <p:cNvPr id="10250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1313" y="1054100"/>
              <a:ext cx="2122487" cy="4049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1" name="Rectangle 28"/>
            <p:cNvSpPr>
              <a:spLocks noChangeArrowheads="1"/>
            </p:cNvSpPr>
            <p:nvPr/>
          </p:nvSpPr>
          <p:spPr bwMode="auto">
            <a:xfrm>
              <a:off x="6908385" y="1555265"/>
              <a:ext cx="1719618" cy="266220"/>
            </a:xfrm>
            <a:prstGeom prst="rect">
              <a:avLst/>
            </a:prstGeom>
            <a:solidFill>
              <a:schemeClr val="bg1"/>
            </a:solidFill>
            <a:ln w="31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46800" rIns="46800" anchor="ctr"/>
            <a:lstStyle/>
            <a:p>
              <a:r>
                <a:rPr lang="ko-KR" altLang="en-US" sz="1000" b="1" dirty="0">
                  <a:latin typeface="맑은 고딕" pitchFamily="50" charset="-127"/>
                  <a:ea typeface="맑은 고딕" pitchFamily="50" charset="-127"/>
                </a:rPr>
                <a:t>뮤지컬 시카고 공연안내</a:t>
              </a:r>
              <a:endParaRPr lang="en-US" altLang="ko-KR" sz="10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6898309" y="3329484"/>
              <a:ext cx="1743076" cy="13522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ko-KR" altLang="en-US" sz="800" dirty="0">
                  <a:latin typeface="맑은 고딕" pitchFamily="50" charset="-127"/>
                  <a:ea typeface="맑은 고딕" pitchFamily="50" charset="-127"/>
                </a:rPr>
                <a:t>세상에서 가장 뜨거운 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무대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,</a:t>
              </a:r>
              <a:b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세상에서 가장 섹시한 무대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뮤지컬 시카고</a:t>
              </a:r>
              <a:endParaRPr lang="en-US" altLang="ko-KR" sz="800" dirty="0">
                <a:latin typeface="맑은 고딕" pitchFamily="50" charset="-127"/>
                <a:ea typeface="맑은 고딕" pitchFamily="50" charset="-127"/>
              </a:endParaRPr>
            </a:p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ko-KR" altLang="en-US" sz="800" dirty="0">
                  <a:latin typeface="맑은 고딕" pitchFamily="50" charset="-127"/>
                  <a:ea typeface="맑은 고딕" pitchFamily="50" charset="-127"/>
                </a:rPr>
                <a:t>■기간</a:t>
              </a:r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:7</a:t>
              </a:r>
              <a:r>
                <a:rPr lang="ko-KR" altLang="en-US" sz="800" dirty="0">
                  <a:latin typeface="맑은 고딕" pitchFamily="50" charset="-127"/>
                  <a:ea typeface="맑은 고딕" pitchFamily="50" charset="-127"/>
                </a:rPr>
                <a:t>월 </a:t>
              </a:r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10</a:t>
              </a:r>
              <a:r>
                <a:rPr lang="ko-KR" altLang="en-US" sz="800" dirty="0">
                  <a:latin typeface="맑은 고딕" pitchFamily="50" charset="-127"/>
                  <a:ea typeface="맑은 고딕" pitchFamily="50" charset="-127"/>
                </a:rPr>
                <a:t>일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~8</a:t>
              </a:r>
              <a:r>
                <a:rPr lang="ko-KR" altLang="en-US" sz="800" dirty="0">
                  <a:latin typeface="맑은 고딕" pitchFamily="50" charset="-127"/>
                  <a:ea typeface="맑은 고딕" pitchFamily="50" charset="-127"/>
                </a:rPr>
                <a:t>월 </a:t>
              </a:r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30</a:t>
              </a:r>
              <a:r>
                <a:rPr lang="ko-KR" altLang="en-US" sz="800" dirty="0">
                  <a:latin typeface="맑은 고딕" pitchFamily="50" charset="-127"/>
                  <a:ea typeface="맑은 고딕" pitchFamily="50" charset="-127"/>
                </a:rPr>
                <a:t>일 </a:t>
              </a:r>
              <a:endParaRPr lang="en-US" altLang="ko-KR" sz="800" dirty="0">
                <a:latin typeface="맑은 고딕" pitchFamily="50" charset="-127"/>
                <a:ea typeface="맑은 고딕" pitchFamily="50" charset="-127"/>
              </a:endParaRPr>
            </a:p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ko-KR" altLang="en-US" sz="800" dirty="0">
                  <a:latin typeface="맑은 고딕" pitchFamily="50" charset="-127"/>
                  <a:ea typeface="맑은 고딕" pitchFamily="50" charset="-127"/>
                </a:rPr>
                <a:t>■장소</a:t>
              </a:r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:</a:t>
              </a:r>
              <a:r>
                <a:rPr lang="ko-KR" altLang="en-US" sz="800" dirty="0">
                  <a:latin typeface="맑은 고딕" pitchFamily="50" charset="-127"/>
                  <a:ea typeface="맑은 고딕" pitchFamily="50" charset="-127"/>
                </a:rPr>
                <a:t>국립극장 </a:t>
              </a:r>
              <a:r>
                <a:rPr lang="ko-KR" altLang="en-US" sz="800" dirty="0" err="1">
                  <a:latin typeface="맑은 고딕" pitchFamily="50" charset="-127"/>
                  <a:ea typeface="맑은 고딕" pitchFamily="50" charset="-127"/>
                </a:rPr>
                <a:t>해오름극장</a:t>
              </a:r>
              <a:r>
                <a:rPr lang="ko-KR" altLang="en-US" sz="800" dirty="0">
                  <a:latin typeface="맑은 고딕" pitchFamily="50" charset="-127"/>
                  <a:ea typeface="맑은 고딕" pitchFamily="50" charset="-127"/>
                </a:rPr>
                <a:t> </a:t>
              </a:r>
              <a:endParaRPr lang="en-US" altLang="ko-KR" sz="800" dirty="0">
                <a:latin typeface="맑은 고딕" pitchFamily="50" charset="-127"/>
                <a:ea typeface="맑은 고딕" pitchFamily="50" charset="-127"/>
              </a:endParaRPr>
            </a:p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ko-KR" altLang="en-US" sz="800" dirty="0">
                  <a:latin typeface="맑은 고딕" pitchFamily="50" charset="-127"/>
                  <a:ea typeface="맑은 고딕" pitchFamily="50" charset="-127"/>
                </a:rPr>
                <a:t>■시간</a:t>
              </a:r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:</a:t>
              </a:r>
              <a:r>
                <a:rPr lang="ko-KR" altLang="en-US" sz="800" dirty="0">
                  <a:latin typeface="맑은 고딕" pitchFamily="50" charset="-127"/>
                  <a:ea typeface="맑은 고딕" pitchFamily="50" charset="-127"/>
                </a:rPr>
                <a:t>평일 오후</a:t>
              </a:r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8</a:t>
              </a:r>
              <a:r>
                <a:rPr lang="ko-KR" altLang="en-US" sz="800" dirty="0">
                  <a:latin typeface="맑은 고딕" pitchFamily="50" charset="-127"/>
                  <a:ea typeface="맑은 고딕" pitchFamily="50" charset="-127"/>
                </a:rPr>
                <a:t>시 </a:t>
              </a:r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/ 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토</a:t>
              </a:r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,</a:t>
              </a:r>
              <a:r>
                <a:rPr lang="ko-KR" altLang="en-US" sz="800" dirty="0">
                  <a:latin typeface="맑은 고딕" pitchFamily="50" charset="-127"/>
                  <a:ea typeface="맑은 고딕" pitchFamily="50" charset="-127"/>
                </a:rPr>
                <a:t>일</a:t>
              </a:r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,</a:t>
              </a:r>
              <a:r>
                <a:rPr lang="ko-KR" altLang="en-US" sz="800" dirty="0">
                  <a:latin typeface="맑은 고딕" pitchFamily="50" charset="-127"/>
                  <a:ea typeface="맑은 고딕" pitchFamily="50" charset="-127"/>
                </a:rPr>
                <a:t>공휴일 오후</a:t>
              </a:r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3</a:t>
              </a:r>
              <a:r>
                <a:rPr lang="ko-KR" altLang="en-US" sz="800" dirty="0">
                  <a:latin typeface="맑은 고딕" pitchFamily="50" charset="-127"/>
                  <a:ea typeface="맑은 고딕" pitchFamily="50" charset="-127"/>
                </a:rPr>
                <a:t>시</a:t>
              </a:r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, 7</a:t>
              </a:r>
              <a:r>
                <a:rPr lang="ko-KR" altLang="en-US" sz="800" dirty="0">
                  <a:latin typeface="맑은 고딕" pitchFamily="50" charset="-127"/>
                  <a:ea typeface="맑은 고딕" pitchFamily="50" charset="-127"/>
                </a:rPr>
                <a:t>시</a:t>
              </a:r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30</a:t>
              </a:r>
              <a:r>
                <a:rPr lang="ko-KR" altLang="en-US" sz="800" dirty="0">
                  <a:latin typeface="맑은 고딕" pitchFamily="50" charset="-127"/>
                  <a:ea typeface="맑은 고딕" pitchFamily="50" charset="-127"/>
                </a:rPr>
                <a:t>분</a:t>
              </a:r>
              <a:br>
                <a:rPr lang="ko-KR" altLang="en-US" sz="800" dirty="0"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*</a:t>
              </a:r>
              <a:r>
                <a:rPr lang="ko-KR" altLang="en-US" sz="800" dirty="0">
                  <a:latin typeface="맑은 고딕" pitchFamily="50" charset="-127"/>
                  <a:ea typeface="맑은 고딕" pitchFamily="50" charset="-127"/>
                </a:rPr>
                <a:t> 매주 월요일 공연 없습니다</a:t>
              </a:r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ko-KR" altLang="en-US" sz="800" dirty="0">
                  <a:latin typeface="맑은 고딕" pitchFamily="50" charset="-127"/>
                  <a:ea typeface="맑은 고딕" pitchFamily="50" charset="-127"/>
                </a:rPr>
                <a:t>■출연진</a:t>
              </a:r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:</a:t>
              </a:r>
              <a:r>
                <a:rPr lang="ko-KR" altLang="en-US" sz="800" b="1" dirty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800" dirty="0">
                  <a:latin typeface="맑은 고딕" pitchFamily="50" charset="-127"/>
                  <a:ea typeface="맑은 고딕" pitchFamily="50" charset="-127"/>
                </a:rPr>
                <a:t>최정원 </a:t>
              </a:r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800" dirty="0" err="1">
                  <a:latin typeface="맑은 고딕" pitchFamily="50" charset="-127"/>
                  <a:ea typeface="맑은 고딕" pitchFamily="50" charset="-127"/>
                </a:rPr>
                <a:t>벨마</a:t>
              </a:r>
              <a:r>
                <a:rPr lang="ko-KR" altLang="en-US" sz="800" dirty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800" dirty="0" err="1">
                  <a:latin typeface="맑은 고딕" pitchFamily="50" charset="-127"/>
                  <a:ea typeface="맑은 고딕" pitchFamily="50" charset="-127"/>
                </a:rPr>
                <a:t>켈리</a:t>
              </a:r>
              <a:r>
                <a:rPr lang="ko-KR" altLang="en-US" sz="800" dirty="0">
                  <a:latin typeface="맑은 고딕" pitchFamily="50" charset="-127"/>
                  <a:ea typeface="맑은 고딕" pitchFamily="50" charset="-127"/>
                </a:rPr>
                <a:t> 더블</a:t>
              </a:r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)</a:t>
              </a:r>
              <a:endParaRPr lang="ko-KR" altLang="en-US" sz="800" dirty="0"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0253" name="그림 32" descr="뮤지컬_시카고_001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07836" y="1830923"/>
              <a:ext cx="1732487" cy="1500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" name="모서리가 둥근 직사각형 36"/>
          <p:cNvSpPr/>
          <p:nvPr/>
        </p:nvSpPr>
        <p:spPr bwMode="auto">
          <a:xfrm>
            <a:off x="774699" y="5420165"/>
            <a:ext cx="7573109" cy="866335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ko-KR" altLang="en-US" sz="14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산돌고딕 M"/>
              </a:rPr>
              <a:t>관심고객에게 상세 정보와 함께 초대권</a:t>
            </a:r>
            <a:r>
              <a:rPr lang="en-US" altLang="ko-KR" sz="14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산돌고딕 M"/>
              </a:rPr>
              <a:t>, </a:t>
            </a:r>
            <a:r>
              <a:rPr lang="ko-KR" altLang="en-US" sz="14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산돌고딕 M"/>
              </a:rPr>
              <a:t>할인권 등을 제공</a:t>
            </a:r>
            <a:r>
              <a:rPr lang="en-US" altLang="ko-KR" sz="14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산돌고딕 M"/>
              </a:rPr>
              <a:t/>
            </a:r>
            <a:br>
              <a:rPr lang="en-US" altLang="ko-KR" sz="14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산돌고딕 M"/>
              </a:rPr>
            </a:br>
            <a:r>
              <a:rPr lang="ko-KR" altLang="en-US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산돌고딕 M"/>
              </a:rPr>
              <a:t>참여고객을 </a:t>
            </a:r>
            <a:r>
              <a:rPr lang="ko-KR" altLang="en-US" sz="14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산돌고딕 M"/>
              </a:rPr>
              <a:t>대상으로 행사</a:t>
            </a:r>
            <a:r>
              <a:rPr lang="en-US" altLang="ko-KR" sz="14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산돌고딕 M"/>
              </a:rPr>
              <a:t>, </a:t>
            </a:r>
            <a:r>
              <a:rPr lang="ko-KR" altLang="en-US" sz="14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산돌고딕 M"/>
              </a:rPr>
              <a:t>공연 일정에 맞춘 참여를 유도하는 추가 메시지 발송 가능 </a:t>
            </a:r>
          </a:p>
        </p:txBody>
      </p:sp>
      <p:sp>
        <p:nvSpPr>
          <p:cNvPr id="16" name="Rectangle 8"/>
          <p:cNvSpPr txBox="1">
            <a:spLocks noChangeArrowheads="1"/>
          </p:cNvSpPr>
          <p:nvPr/>
        </p:nvSpPr>
        <p:spPr>
          <a:xfrm>
            <a:off x="300038" y="411163"/>
            <a:ext cx="8520112" cy="6477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b="1" i="0" u="none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공연</a:t>
            </a:r>
            <a:r>
              <a:rPr kumimoji="0" lang="ko-KR" altLang="ko-KR" sz="2600" b="1" i="0" u="none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, </a:t>
            </a:r>
            <a:r>
              <a:rPr kumimoji="0" lang="ko-KR" altLang="en-US" sz="2600" b="1" i="0" u="none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행사 활용 예시</a:t>
            </a:r>
            <a:endParaRPr kumimoji="0" lang="ko-KR" sz="2600" b="1" i="0" u="none" strike="noStrike" kern="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pic>
        <p:nvPicPr>
          <p:cNvPr id="10242" name="그림 17" descr="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350" y="1476375"/>
            <a:ext cx="2298699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43" name="그림 5" descr="뮤지컬_시카고_BMS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52950" y="1444059"/>
            <a:ext cx="2257425" cy="31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5019674" y="4305300"/>
            <a:ext cx="1162051" cy="18097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070-8855-9988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2924" y="4305302"/>
            <a:ext cx="914401" cy="14287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rmAutofit fontScale="92500" lnSpcReduction="10000"/>
          </a:bodyPr>
          <a:lstStyle/>
          <a:p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070-8855-9988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1974</TotalTime>
  <Words>857</Words>
  <Application>Microsoft Office PowerPoint</Application>
  <PresentationFormat>화면 슬라이드 쇼(4:3)</PresentationFormat>
  <Paragraphs>186</Paragraphs>
  <Slides>14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Standarddesign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임진혁</dc:creator>
  <dc:description>PresentationLoad.com</dc:description>
  <cp:lastModifiedBy>마케팅</cp:lastModifiedBy>
  <cp:revision>262</cp:revision>
  <dcterms:created xsi:type="dcterms:W3CDTF">2007-11-27T23:54:21Z</dcterms:created>
  <dcterms:modified xsi:type="dcterms:W3CDTF">2012-07-19T07:53:29Z</dcterms:modified>
</cp:coreProperties>
</file>